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61" r:id="rId5"/>
    <p:sldId id="260" r:id="rId6"/>
    <p:sldId id="266" r:id="rId7"/>
    <p:sldId id="267" r:id="rId8"/>
    <p:sldId id="265" r:id="rId9"/>
    <p:sldId id="262" r:id="rId10"/>
    <p:sldId id="257" r:id="rId11"/>
    <p:sldId id="263" r:id="rId12"/>
    <p:sldId id="264" r:id="rId13"/>
    <p:sldId id="296" r:id="rId14"/>
    <p:sldId id="268" r:id="rId15"/>
    <p:sldId id="269" r:id="rId16"/>
    <p:sldId id="297" r:id="rId17"/>
    <p:sldId id="298" r:id="rId18"/>
    <p:sldId id="270" r:id="rId19"/>
    <p:sldId id="301" r:id="rId20"/>
    <p:sldId id="271" r:id="rId21"/>
    <p:sldId id="272" r:id="rId22"/>
    <p:sldId id="299" r:id="rId23"/>
    <p:sldId id="293" r:id="rId24"/>
    <p:sldId id="273" r:id="rId25"/>
    <p:sldId id="300" r:id="rId26"/>
    <p:sldId id="274" r:id="rId27"/>
    <p:sldId id="302" r:id="rId28"/>
    <p:sldId id="275" r:id="rId29"/>
    <p:sldId id="276" r:id="rId30"/>
    <p:sldId id="277" r:id="rId31"/>
    <p:sldId id="294" r:id="rId32"/>
    <p:sldId id="303" r:id="rId33"/>
    <p:sldId id="278" r:id="rId34"/>
    <p:sldId id="279" r:id="rId35"/>
    <p:sldId id="280" r:id="rId36"/>
    <p:sldId id="281" r:id="rId37"/>
    <p:sldId id="282" r:id="rId38"/>
    <p:sldId id="295" r:id="rId39"/>
    <p:sldId id="304" r:id="rId40"/>
    <p:sldId id="283" r:id="rId41"/>
    <p:sldId id="284" r:id="rId42"/>
    <p:sldId id="305" r:id="rId43"/>
    <p:sldId id="285" r:id="rId44"/>
    <p:sldId id="286" r:id="rId45"/>
    <p:sldId id="287" r:id="rId46"/>
    <p:sldId id="288" r:id="rId47"/>
    <p:sldId id="289" r:id="rId48"/>
    <p:sldId id="290" r:id="rId49"/>
    <p:sldId id="291" r:id="rId50"/>
    <p:sldId id="306" r:id="rId51"/>
    <p:sldId id="310" r:id="rId52"/>
    <p:sldId id="308" r:id="rId53"/>
    <p:sldId id="307" r:id="rId54"/>
    <p:sldId id="309" r:id="rId5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219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3062BC3-B41F-4194-9BAE-BBCEEBFC4D14}" type="datetimeFigureOut">
              <a:rPr lang="pl-PL" smtClean="0"/>
              <a:t>2023-09-04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D9FF712-3025-4E97-B7BF-A236B178F623}" type="slidenum">
              <a:rPr lang="pl-PL" smtClean="0"/>
              <a:t>‹#›</a:t>
            </a:fld>
            <a:endParaRPr lang="pl-PL"/>
          </a:p>
        </p:txBody>
      </p:sp>
    </p:spTree>
    <p:extLst>
      <p:ext uri="{BB962C8B-B14F-4D97-AF65-F5344CB8AC3E}">
        <p14:creationId xmlns:p14="http://schemas.microsoft.com/office/powerpoint/2010/main" val="165529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3062BC3-B41F-4194-9BAE-BBCEEBFC4D14}" type="datetimeFigureOut">
              <a:rPr lang="pl-PL" smtClean="0"/>
              <a:t>2023-09-04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D9FF712-3025-4E97-B7BF-A236B178F623}" type="slidenum">
              <a:rPr lang="pl-PL" smtClean="0"/>
              <a:t>‹#›</a:t>
            </a:fld>
            <a:endParaRPr lang="pl-PL"/>
          </a:p>
        </p:txBody>
      </p:sp>
    </p:spTree>
    <p:extLst>
      <p:ext uri="{BB962C8B-B14F-4D97-AF65-F5344CB8AC3E}">
        <p14:creationId xmlns:p14="http://schemas.microsoft.com/office/powerpoint/2010/main" val="429179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3062BC3-B41F-4194-9BAE-BBCEEBFC4D14}" type="datetimeFigureOut">
              <a:rPr lang="pl-PL" smtClean="0"/>
              <a:t>2023-09-04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D9FF712-3025-4E97-B7BF-A236B178F623}" type="slidenum">
              <a:rPr lang="pl-PL" smtClean="0"/>
              <a:t>‹#›</a:t>
            </a:fld>
            <a:endParaRPr lang="pl-PL"/>
          </a:p>
        </p:txBody>
      </p:sp>
    </p:spTree>
    <p:extLst>
      <p:ext uri="{BB962C8B-B14F-4D97-AF65-F5344CB8AC3E}">
        <p14:creationId xmlns:p14="http://schemas.microsoft.com/office/powerpoint/2010/main" val="219752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71846449-7515-4DF4-919A-3DF028D94D0C}" type="datetimeFigureOut">
              <a:rPr lang="pl-PL" smtClean="0">
                <a:solidFill>
                  <a:prstClr val="black">
                    <a:tint val="75000"/>
                  </a:prstClr>
                </a:solidFill>
              </a:rPr>
              <a:pPr/>
              <a:t>2023-09-04</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99AC7DDF-880F-4A0F-A400-D0DAE03A0A9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60863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1846449-7515-4DF4-919A-3DF028D94D0C}" type="datetimeFigureOut">
              <a:rPr lang="pl-PL" smtClean="0">
                <a:solidFill>
                  <a:prstClr val="black">
                    <a:tint val="75000"/>
                  </a:prstClr>
                </a:solidFill>
              </a:rPr>
              <a:pPr/>
              <a:t>2023-09-04</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99AC7DDF-880F-4A0F-A400-D0DAE03A0A9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90744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1846449-7515-4DF4-919A-3DF028D94D0C}" type="datetimeFigureOut">
              <a:rPr lang="pl-PL" smtClean="0">
                <a:solidFill>
                  <a:prstClr val="black">
                    <a:tint val="75000"/>
                  </a:prstClr>
                </a:solidFill>
              </a:rPr>
              <a:pPr/>
              <a:t>2023-09-04</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99AC7DDF-880F-4A0F-A400-D0DAE03A0A9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44725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1846449-7515-4DF4-919A-3DF028D94D0C}" type="datetimeFigureOut">
              <a:rPr lang="pl-PL" smtClean="0">
                <a:solidFill>
                  <a:prstClr val="black">
                    <a:tint val="75000"/>
                  </a:prstClr>
                </a:solidFill>
              </a:rPr>
              <a:pPr/>
              <a:t>2023-09-04</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99AC7DDF-880F-4A0F-A400-D0DAE03A0A9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30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1846449-7515-4DF4-919A-3DF028D94D0C}" type="datetimeFigureOut">
              <a:rPr lang="pl-PL" smtClean="0">
                <a:solidFill>
                  <a:prstClr val="black">
                    <a:tint val="75000"/>
                  </a:prstClr>
                </a:solidFill>
              </a:rPr>
              <a:pPr/>
              <a:t>2023-09-04</a:t>
            </a:fld>
            <a:endParaRPr lang="pl-PL">
              <a:solidFill>
                <a:prstClr val="black">
                  <a:tint val="75000"/>
                </a:prstClr>
              </a:solidFill>
            </a:endParaRPr>
          </a:p>
        </p:txBody>
      </p:sp>
      <p:sp>
        <p:nvSpPr>
          <p:cNvPr id="8" name="Footer Placeholder 7"/>
          <p:cNvSpPr>
            <a:spLocks noGrp="1"/>
          </p:cNvSpPr>
          <p:nvPr>
            <p:ph type="ftr" sz="quarter" idx="11"/>
          </p:nvPr>
        </p:nvSpPr>
        <p:spPr/>
        <p:txBody>
          <a:bodyPr/>
          <a:lstStyle/>
          <a:p>
            <a:endParaRPr lang="pl-PL">
              <a:solidFill>
                <a:prstClr val="black">
                  <a:tint val="75000"/>
                </a:prstClr>
              </a:solidFill>
            </a:endParaRPr>
          </a:p>
        </p:txBody>
      </p:sp>
      <p:sp>
        <p:nvSpPr>
          <p:cNvPr id="9" name="Slide Number Placeholder 8"/>
          <p:cNvSpPr>
            <a:spLocks noGrp="1"/>
          </p:cNvSpPr>
          <p:nvPr>
            <p:ph type="sldNum" sz="quarter" idx="12"/>
          </p:nvPr>
        </p:nvSpPr>
        <p:spPr/>
        <p:txBody>
          <a:bodyPr/>
          <a:lstStyle/>
          <a:p>
            <a:fld id="{99AC7DDF-880F-4A0F-A400-D0DAE03A0A9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9706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1846449-7515-4DF4-919A-3DF028D94D0C}" type="datetimeFigureOut">
              <a:rPr lang="pl-PL" smtClean="0">
                <a:solidFill>
                  <a:prstClr val="black">
                    <a:tint val="75000"/>
                  </a:prstClr>
                </a:solidFill>
              </a:rPr>
              <a:pPr/>
              <a:t>2023-09-04</a:t>
            </a:fld>
            <a:endParaRPr lang="pl-PL">
              <a:solidFill>
                <a:prstClr val="black">
                  <a:tint val="75000"/>
                </a:prstClr>
              </a:solidFill>
            </a:endParaRPr>
          </a:p>
        </p:txBody>
      </p:sp>
      <p:sp>
        <p:nvSpPr>
          <p:cNvPr id="4" name="Footer Placeholder 3"/>
          <p:cNvSpPr>
            <a:spLocks noGrp="1"/>
          </p:cNvSpPr>
          <p:nvPr>
            <p:ph type="ftr" sz="quarter" idx="11"/>
          </p:nvPr>
        </p:nvSpPr>
        <p:spPr/>
        <p:txBody>
          <a:bodyPr/>
          <a:lstStyle/>
          <a:p>
            <a:endParaRPr lang="pl-PL">
              <a:solidFill>
                <a:prstClr val="black">
                  <a:tint val="75000"/>
                </a:prstClr>
              </a:solidFill>
            </a:endParaRPr>
          </a:p>
        </p:txBody>
      </p:sp>
      <p:sp>
        <p:nvSpPr>
          <p:cNvPr id="5" name="Slide Number Placeholder 4"/>
          <p:cNvSpPr>
            <a:spLocks noGrp="1"/>
          </p:cNvSpPr>
          <p:nvPr>
            <p:ph type="sldNum" sz="quarter" idx="12"/>
          </p:nvPr>
        </p:nvSpPr>
        <p:spPr/>
        <p:txBody>
          <a:bodyPr/>
          <a:lstStyle/>
          <a:p>
            <a:fld id="{99AC7DDF-880F-4A0F-A400-D0DAE03A0A9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03777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46449-7515-4DF4-919A-3DF028D94D0C}" type="datetimeFigureOut">
              <a:rPr lang="pl-PL" smtClean="0">
                <a:solidFill>
                  <a:prstClr val="black">
                    <a:tint val="75000"/>
                  </a:prstClr>
                </a:solidFill>
              </a:rPr>
              <a:pPr/>
              <a:t>2023-09-04</a:t>
            </a:fld>
            <a:endParaRPr lang="pl-PL">
              <a:solidFill>
                <a:prstClr val="black">
                  <a:tint val="75000"/>
                </a:prstClr>
              </a:solidFill>
            </a:endParaRPr>
          </a:p>
        </p:txBody>
      </p:sp>
      <p:sp>
        <p:nvSpPr>
          <p:cNvPr id="3" name="Footer Placeholder 2"/>
          <p:cNvSpPr>
            <a:spLocks noGrp="1"/>
          </p:cNvSpPr>
          <p:nvPr>
            <p:ph type="ftr" sz="quarter" idx="11"/>
          </p:nvPr>
        </p:nvSpPr>
        <p:spPr/>
        <p:txBody>
          <a:bodyPr/>
          <a:lstStyle/>
          <a:p>
            <a:endParaRPr lang="pl-PL">
              <a:solidFill>
                <a:prstClr val="black">
                  <a:tint val="75000"/>
                </a:prstClr>
              </a:solidFill>
            </a:endParaRPr>
          </a:p>
        </p:txBody>
      </p:sp>
      <p:sp>
        <p:nvSpPr>
          <p:cNvPr id="4" name="Slide Number Placeholder 3"/>
          <p:cNvSpPr>
            <a:spLocks noGrp="1"/>
          </p:cNvSpPr>
          <p:nvPr>
            <p:ph type="sldNum" sz="quarter" idx="12"/>
          </p:nvPr>
        </p:nvSpPr>
        <p:spPr/>
        <p:txBody>
          <a:bodyPr/>
          <a:lstStyle/>
          <a:p>
            <a:fld id="{99AC7DDF-880F-4A0F-A400-D0DAE03A0A9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45693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1846449-7515-4DF4-919A-3DF028D94D0C}" type="datetimeFigureOut">
              <a:rPr lang="pl-PL" smtClean="0">
                <a:solidFill>
                  <a:prstClr val="black">
                    <a:tint val="75000"/>
                  </a:prstClr>
                </a:solidFill>
              </a:rPr>
              <a:pPr/>
              <a:t>2023-09-04</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99AC7DDF-880F-4A0F-A400-D0DAE03A0A9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9368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3062BC3-B41F-4194-9BAE-BBCEEBFC4D14}" type="datetimeFigureOut">
              <a:rPr lang="pl-PL" smtClean="0"/>
              <a:t>2023-09-04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D9FF712-3025-4E97-B7BF-A236B178F623}" type="slidenum">
              <a:rPr lang="pl-PL" smtClean="0"/>
              <a:t>‹#›</a:t>
            </a:fld>
            <a:endParaRPr lang="pl-PL"/>
          </a:p>
        </p:txBody>
      </p:sp>
    </p:spTree>
    <p:extLst>
      <p:ext uri="{BB962C8B-B14F-4D97-AF65-F5344CB8AC3E}">
        <p14:creationId xmlns:p14="http://schemas.microsoft.com/office/powerpoint/2010/main" val="3831735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1846449-7515-4DF4-919A-3DF028D94D0C}" type="datetimeFigureOut">
              <a:rPr lang="pl-PL" smtClean="0">
                <a:solidFill>
                  <a:prstClr val="black">
                    <a:tint val="75000"/>
                  </a:prstClr>
                </a:solidFill>
              </a:rPr>
              <a:pPr/>
              <a:t>2023-09-04</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99AC7DDF-880F-4A0F-A400-D0DAE03A0A9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59561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1846449-7515-4DF4-919A-3DF028D94D0C}" type="datetimeFigureOut">
              <a:rPr lang="pl-PL" smtClean="0">
                <a:solidFill>
                  <a:prstClr val="black">
                    <a:tint val="75000"/>
                  </a:prstClr>
                </a:solidFill>
              </a:rPr>
              <a:pPr/>
              <a:t>2023-09-04</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99AC7DDF-880F-4A0F-A400-D0DAE03A0A9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695740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1846449-7515-4DF4-919A-3DF028D94D0C}" type="datetimeFigureOut">
              <a:rPr lang="pl-PL" smtClean="0">
                <a:solidFill>
                  <a:prstClr val="black">
                    <a:tint val="75000"/>
                  </a:prstClr>
                </a:solidFill>
              </a:rPr>
              <a:pPr/>
              <a:t>2023-09-04</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99AC7DDF-880F-4A0F-A400-D0DAE03A0A94}"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12297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3062BC3-B41F-4194-9BAE-BBCEEBFC4D14}" type="datetimeFigureOut">
              <a:rPr lang="pl-PL" smtClean="0"/>
              <a:t>2023-09-04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D9FF712-3025-4E97-B7BF-A236B178F623}" type="slidenum">
              <a:rPr lang="pl-PL" smtClean="0"/>
              <a:t>‹#›</a:t>
            </a:fld>
            <a:endParaRPr lang="pl-PL"/>
          </a:p>
        </p:txBody>
      </p:sp>
    </p:spTree>
    <p:extLst>
      <p:ext uri="{BB962C8B-B14F-4D97-AF65-F5344CB8AC3E}">
        <p14:creationId xmlns:p14="http://schemas.microsoft.com/office/powerpoint/2010/main" val="2865192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3062BC3-B41F-4194-9BAE-BBCEEBFC4D14}" type="datetimeFigureOut">
              <a:rPr lang="pl-PL" smtClean="0"/>
              <a:t>2023-09-04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D9FF712-3025-4E97-B7BF-A236B178F623}" type="slidenum">
              <a:rPr lang="pl-PL" smtClean="0"/>
              <a:t>‹#›</a:t>
            </a:fld>
            <a:endParaRPr lang="pl-PL"/>
          </a:p>
        </p:txBody>
      </p:sp>
    </p:spTree>
    <p:extLst>
      <p:ext uri="{BB962C8B-B14F-4D97-AF65-F5344CB8AC3E}">
        <p14:creationId xmlns:p14="http://schemas.microsoft.com/office/powerpoint/2010/main" val="257853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3062BC3-B41F-4194-9BAE-BBCEEBFC4D14}" type="datetimeFigureOut">
              <a:rPr lang="pl-PL" smtClean="0"/>
              <a:t>2023-09-04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D9FF712-3025-4E97-B7BF-A236B178F623}" type="slidenum">
              <a:rPr lang="pl-PL" smtClean="0"/>
              <a:t>‹#›</a:t>
            </a:fld>
            <a:endParaRPr lang="pl-PL"/>
          </a:p>
        </p:txBody>
      </p:sp>
    </p:spTree>
    <p:extLst>
      <p:ext uri="{BB962C8B-B14F-4D97-AF65-F5344CB8AC3E}">
        <p14:creationId xmlns:p14="http://schemas.microsoft.com/office/powerpoint/2010/main" val="71430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3062BC3-B41F-4194-9BAE-BBCEEBFC4D14}" type="datetimeFigureOut">
              <a:rPr lang="pl-PL" smtClean="0"/>
              <a:t>2023-09-04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D9FF712-3025-4E97-B7BF-A236B178F623}" type="slidenum">
              <a:rPr lang="pl-PL" smtClean="0"/>
              <a:t>‹#›</a:t>
            </a:fld>
            <a:endParaRPr lang="pl-PL"/>
          </a:p>
        </p:txBody>
      </p:sp>
    </p:spTree>
    <p:extLst>
      <p:ext uri="{BB962C8B-B14F-4D97-AF65-F5344CB8AC3E}">
        <p14:creationId xmlns:p14="http://schemas.microsoft.com/office/powerpoint/2010/main" val="2157684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3062BC3-B41F-4194-9BAE-BBCEEBFC4D14}" type="datetimeFigureOut">
              <a:rPr lang="pl-PL" smtClean="0"/>
              <a:t>2023-09-04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D9FF712-3025-4E97-B7BF-A236B178F623}" type="slidenum">
              <a:rPr lang="pl-PL" smtClean="0"/>
              <a:t>‹#›</a:t>
            </a:fld>
            <a:endParaRPr lang="pl-PL"/>
          </a:p>
        </p:txBody>
      </p:sp>
    </p:spTree>
    <p:extLst>
      <p:ext uri="{BB962C8B-B14F-4D97-AF65-F5344CB8AC3E}">
        <p14:creationId xmlns:p14="http://schemas.microsoft.com/office/powerpoint/2010/main" val="418134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3062BC3-B41F-4194-9BAE-BBCEEBFC4D14}" type="datetimeFigureOut">
              <a:rPr lang="pl-PL" smtClean="0"/>
              <a:t>2023-09-04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D9FF712-3025-4E97-B7BF-A236B178F623}" type="slidenum">
              <a:rPr lang="pl-PL" smtClean="0"/>
              <a:t>‹#›</a:t>
            </a:fld>
            <a:endParaRPr lang="pl-PL"/>
          </a:p>
        </p:txBody>
      </p:sp>
    </p:spTree>
    <p:extLst>
      <p:ext uri="{BB962C8B-B14F-4D97-AF65-F5344CB8AC3E}">
        <p14:creationId xmlns:p14="http://schemas.microsoft.com/office/powerpoint/2010/main" val="4910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3062BC3-B41F-4194-9BAE-BBCEEBFC4D14}" type="datetimeFigureOut">
              <a:rPr lang="pl-PL" smtClean="0"/>
              <a:t>2023-09-04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D9FF712-3025-4E97-B7BF-A236B178F623}" type="slidenum">
              <a:rPr lang="pl-PL" smtClean="0"/>
              <a:t>‹#›</a:t>
            </a:fld>
            <a:endParaRPr lang="pl-PL"/>
          </a:p>
        </p:txBody>
      </p:sp>
    </p:spTree>
    <p:extLst>
      <p:ext uri="{BB962C8B-B14F-4D97-AF65-F5344CB8AC3E}">
        <p14:creationId xmlns:p14="http://schemas.microsoft.com/office/powerpoint/2010/main" val="125827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62BC3-B41F-4194-9BAE-BBCEEBFC4D14}" type="datetimeFigureOut">
              <a:rPr lang="pl-PL" smtClean="0"/>
              <a:t>2023-09-04</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FF712-3025-4E97-B7BF-A236B178F623}" type="slidenum">
              <a:rPr lang="pl-PL" smtClean="0"/>
              <a:t>‹#›</a:t>
            </a:fld>
            <a:endParaRPr lang="pl-PL"/>
          </a:p>
        </p:txBody>
      </p:sp>
    </p:spTree>
    <p:extLst>
      <p:ext uri="{BB962C8B-B14F-4D97-AF65-F5344CB8AC3E}">
        <p14:creationId xmlns:p14="http://schemas.microsoft.com/office/powerpoint/2010/main" val="2381997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1846449-7515-4DF4-919A-3DF028D94D0C}" type="datetimeFigureOut">
              <a:rPr lang="pl-PL" smtClean="0">
                <a:solidFill>
                  <a:prstClr val="black">
                    <a:tint val="75000"/>
                  </a:prstClr>
                </a:solidFill>
              </a:rPr>
              <a:pPr defTabSz="457200"/>
              <a:t>2023-09-04</a:t>
            </a:fld>
            <a:endParaRPr lang="pl-PL">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pl-PL">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9AC7DDF-880F-4A0F-A400-D0DAE03A0A94}" type="slidenum">
              <a:rPr lang="pl-PL" smtClean="0">
                <a:solidFill>
                  <a:prstClr val="black">
                    <a:tint val="75000"/>
                  </a:prstClr>
                </a:solidFill>
              </a:rPr>
              <a:pPr defTabSz="457200"/>
              <a:t>‹#›</a:t>
            </a:fld>
            <a:endParaRPr lang="pl-PL">
              <a:solidFill>
                <a:prstClr val="black">
                  <a:tint val="75000"/>
                </a:prstClr>
              </a:solidFill>
            </a:endParaRPr>
          </a:p>
        </p:txBody>
      </p:sp>
    </p:spTree>
    <p:extLst>
      <p:ext uri="{BB962C8B-B14F-4D97-AF65-F5344CB8AC3E}">
        <p14:creationId xmlns:p14="http://schemas.microsoft.com/office/powerpoint/2010/main" val="773140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Psychologia muzyki</a:t>
            </a:r>
            <a:endParaRPr lang="pl-PL" dirty="0"/>
          </a:p>
        </p:txBody>
      </p:sp>
      <p:pic>
        <p:nvPicPr>
          <p:cNvPr id="4" name="Obraz 3"/>
          <p:cNvPicPr/>
          <p:nvPr/>
        </p:nvPicPr>
        <p:blipFill>
          <a:blip r:embed="rId2">
            <a:extLst>
              <a:ext uri="{28A0092B-C50C-407E-A947-70E740481C1C}">
                <a14:useLocalDpi xmlns:a14="http://schemas.microsoft.com/office/drawing/2010/main" val="0"/>
              </a:ext>
            </a:extLst>
          </a:blip>
          <a:srcRect/>
          <a:stretch>
            <a:fillRect/>
          </a:stretch>
        </p:blipFill>
        <p:spPr bwMode="auto">
          <a:xfrm>
            <a:off x="3966291" y="656823"/>
            <a:ext cx="4070126" cy="1659340"/>
          </a:xfrm>
          <a:prstGeom prst="rect">
            <a:avLst/>
          </a:prstGeom>
          <a:noFill/>
          <a:ln>
            <a:noFill/>
          </a:ln>
        </p:spPr>
      </p:pic>
      <p:sp>
        <p:nvSpPr>
          <p:cNvPr id="7" name="Podtytuł 6"/>
          <p:cNvSpPr>
            <a:spLocks noGrp="1"/>
          </p:cNvSpPr>
          <p:nvPr>
            <p:ph type="subTitle" idx="1"/>
          </p:nvPr>
        </p:nvSpPr>
        <p:spPr/>
        <p:txBody>
          <a:bodyPr/>
          <a:lstStyle/>
          <a:p>
            <a:r>
              <a:rPr lang="pl-PL" dirty="0" smtClean="0"/>
              <a:t>Jacek Rudnicki 2022</a:t>
            </a:r>
            <a:endParaRPr lang="pl-PL" dirty="0"/>
          </a:p>
        </p:txBody>
      </p:sp>
      <p:pic>
        <p:nvPicPr>
          <p:cNvPr id="8" name="Obraz 7"/>
          <p:cNvPicPr>
            <a:picLocks noChangeAspect="1"/>
          </p:cNvPicPr>
          <p:nvPr/>
        </p:nvPicPr>
        <p:blipFill rotWithShape="1">
          <a:blip r:embed="rId3"/>
          <a:srcRect r="94222" b="90695"/>
          <a:stretch/>
        </p:blipFill>
        <p:spPr>
          <a:xfrm>
            <a:off x="5246836" y="4198313"/>
            <a:ext cx="1334268" cy="1059487"/>
          </a:xfrm>
          <a:prstGeom prst="rect">
            <a:avLst/>
          </a:prstGeom>
        </p:spPr>
      </p:pic>
    </p:spTree>
    <p:extLst>
      <p:ext uri="{BB962C8B-B14F-4D97-AF65-F5344CB8AC3E}">
        <p14:creationId xmlns:p14="http://schemas.microsoft.com/office/powerpoint/2010/main" val="1945224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err="1" smtClean="0"/>
              <a:t>Strawberry</a:t>
            </a:r>
            <a:r>
              <a:rPr lang="pl-PL" dirty="0" smtClean="0"/>
              <a:t> </a:t>
            </a:r>
            <a:r>
              <a:rPr lang="pl-PL" dirty="0" err="1" smtClean="0"/>
              <a:t>fields</a:t>
            </a:r>
            <a:endParaRPr lang="pl-PL" dirty="0"/>
          </a:p>
        </p:txBody>
      </p:sp>
      <p:sp>
        <p:nvSpPr>
          <p:cNvPr id="5" name="Symbol zastępczy zawartości 4"/>
          <p:cNvSpPr>
            <a:spLocks noGrp="1"/>
          </p:cNvSpPr>
          <p:nvPr>
            <p:ph idx="1"/>
          </p:nvPr>
        </p:nvSpPr>
        <p:spPr/>
        <p:txBody>
          <a:bodyPr>
            <a:normAutofit fontScale="77500" lnSpcReduction="20000"/>
          </a:bodyPr>
          <a:lstStyle/>
          <a:p>
            <a:pPr marL="0" indent="0">
              <a:buNone/>
            </a:pPr>
            <a:r>
              <a:rPr lang="pl-PL" dirty="0"/>
              <a:t>Pozwól, że zabiorę cię ze sobą,</a:t>
            </a:r>
          </a:p>
          <a:p>
            <a:pPr marL="0" indent="0">
              <a:buNone/>
            </a:pPr>
            <a:r>
              <a:rPr lang="pl-PL" dirty="0"/>
              <a:t>Ponieważ idę na Truskawkowe </a:t>
            </a:r>
            <a:r>
              <a:rPr lang="pl-PL" dirty="0" smtClean="0"/>
              <a:t>Pola.</a:t>
            </a:r>
            <a:endParaRPr lang="pl-PL" dirty="0"/>
          </a:p>
          <a:p>
            <a:pPr marL="0" indent="0">
              <a:buNone/>
            </a:pPr>
            <a:r>
              <a:rPr lang="pl-PL" dirty="0"/>
              <a:t>Nic nie jest realne</a:t>
            </a:r>
          </a:p>
          <a:p>
            <a:pPr marL="0" indent="0">
              <a:buNone/>
            </a:pPr>
            <a:r>
              <a:rPr lang="pl-PL" dirty="0"/>
              <a:t>I nie ma się czym przejmować</a:t>
            </a:r>
          </a:p>
          <a:p>
            <a:pPr marL="0" indent="0">
              <a:buNone/>
            </a:pPr>
            <a:r>
              <a:rPr lang="pl-PL" dirty="0"/>
              <a:t>Truskawkowe Pola na zawsze</a:t>
            </a:r>
          </a:p>
          <a:p>
            <a:pPr marL="0" indent="0">
              <a:buNone/>
            </a:pPr>
            <a:endParaRPr lang="pl-PL" dirty="0"/>
          </a:p>
          <a:p>
            <a:pPr marL="0" indent="0">
              <a:buNone/>
            </a:pPr>
            <a:r>
              <a:rPr lang="pl-PL" dirty="0" smtClean="0"/>
              <a:t>Życie </a:t>
            </a:r>
            <a:r>
              <a:rPr lang="pl-PL" dirty="0"/>
              <a:t>jest łatwiejsze z zamkniętymi oczami</a:t>
            </a:r>
          </a:p>
          <a:p>
            <a:pPr marL="0" indent="0">
              <a:buNone/>
            </a:pPr>
            <a:r>
              <a:rPr lang="pl-PL" dirty="0"/>
              <a:t>Nieporozumienie to wszystko co widzisz</a:t>
            </a:r>
          </a:p>
          <a:p>
            <a:pPr marL="0" indent="0">
              <a:buNone/>
            </a:pPr>
            <a:r>
              <a:rPr lang="pl-PL" dirty="0"/>
              <a:t>Coraz ciężej jest być kimś,</a:t>
            </a:r>
          </a:p>
          <a:p>
            <a:pPr marL="0" indent="0">
              <a:buNone/>
            </a:pPr>
            <a:r>
              <a:rPr lang="pl-PL" dirty="0"/>
              <a:t>Ale wszystko się jakoś ułoży</a:t>
            </a:r>
          </a:p>
          <a:p>
            <a:pPr marL="0" indent="0">
              <a:buNone/>
            </a:pPr>
            <a:r>
              <a:rPr lang="pl-PL" dirty="0"/>
              <a:t>Nie ma to dla mnie większego znaczenia</a:t>
            </a:r>
            <a:r>
              <a:rPr lang="en-US" dirty="0" smtClean="0"/>
              <a:t/>
            </a:r>
            <a:br>
              <a:rPr lang="en-US" dirty="0" smtClean="0"/>
            </a:br>
            <a:endParaRPr lang="pl-PL" dirty="0"/>
          </a:p>
        </p:txBody>
      </p:sp>
    </p:spTree>
    <p:extLst>
      <p:ext uri="{BB962C8B-B14F-4D97-AF65-F5344CB8AC3E}">
        <p14:creationId xmlns:p14="http://schemas.microsoft.com/office/powerpoint/2010/main" val="338659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All</a:t>
            </a:r>
            <a:r>
              <a:rPr lang="pl-PL" dirty="0" smtClean="0"/>
              <a:t> </a:t>
            </a:r>
            <a:r>
              <a:rPr lang="pl-PL" dirty="0" err="1" smtClean="0"/>
              <a:t>You</a:t>
            </a:r>
            <a:r>
              <a:rPr lang="pl-PL" dirty="0" smtClean="0"/>
              <a:t> </a:t>
            </a:r>
            <a:r>
              <a:rPr lang="pl-PL" dirty="0" err="1" smtClean="0"/>
              <a:t>need</a:t>
            </a:r>
            <a:r>
              <a:rPr lang="pl-PL" dirty="0" smtClean="0"/>
              <a:t> </a:t>
            </a:r>
            <a:r>
              <a:rPr lang="pl-PL" dirty="0" err="1" smtClean="0"/>
              <a:t>is</a:t>
            </a:r>
            <a:r>
              <a:rPr lang="pl-PL" dirty="0" smtClean="0"/>
              <a:t> love The Beatles</a:t>
            </a:r>
            <a:endParaRPr lang="pl-PL" dirty="0"/>
          </a:p>
        </p:txBody>
      </p:sp>
      <p:sp>
        <p:nvSpPr>
          <p:cNvPr id="3" name="Symbol zastępczy zawartości 2"/>
          <p:cNvSpPr>
            <a:spLocks noGrp="1"/>
          </p:cNvSpPr>
          <p:nvPr>
            <p:ph idx="1"/>
          </p:nvPr>
        </p:nvSpPr>
        <p:spPr/>
        <p:txBody>
          <a:bodyPr/>
          <a:lstStyle/>
          <a:p>
            <a:pPr marL="0" indent="0">
              <a:buNone/>
            </a:pPr>
            <a:r>
              <a:rPr lang="pl-PL" dirty="0" err="1" smtClean="0"/>
              <a:t>All</a:t>
            </a:r>
            <a:r>
              <a:rPr lang="pl-PL" dirty="0" smtClean="0"/>
              <a:t> </a:t>
            </a:r>
            <a:r>
              <a:rPr lang="pl-PL" dirty="0" err="1" smtClean="0"/>
              <a:t>you</a:t>
            </a:r>
            <a:r>
              <a:rPr lang="pl-PL" dirty="0" smtClean="0"/>
              <a:t> </a:t>
            </a:r>
            <a:r>
              <a:rPr lang="pl-PL" dirty="0" err="1" smtClean="0"/>
              <a:t>need</a:t>
            </a:r>
            <a:r>
              <a:rPr lang="pl-PL" dirty="0" smtClean="0"/>
              <a:t> </a:t>
            </a:r>
            <a:r>
              <a:rPr lang="pl-PL" dirty="0" err="1" smtClean="0"/>
              <a:t>is</a:t>
            </a:r>
            <a:r>
              <a:rPr lang="pl-PL" dirty="0" smtClean="0"/>
              <a:t> love zaśpiewana dla 50 milionów ludzi na pierwszej światowej sesji satelitarnej poniosła w części porażkę. Wybuchła wojna w Wietnamie, Sudanie, na Bałkanach, w Ukrainie.</a:t>
            </a:r>
          </a:p>
          <a:p>
            <a:pPr marL="0" indent="0">
              <a:buNone/>
            </a:pPr>
            <a:r>
              <a:rPr lang="pl-PL" dirty="0" smtClean="0"/>
              <a:t>Czy to oznacza słabość miłości? Zapewne tak, ale jednocześnie potwierdza, że nie ona przymusowym, wszechwładnym dyktatem. Jest wyborem.</a:t>
            </a:r>
            <a:endParaRPr lang="pl-PL" dirty="0"/>
          </a:p>
        </p:txBody>
      </p:sp>
    </p:spTree>
    <p:extLst>
      <p:ext uri="{BB962C8B-B14F-4D97-AF65-F5344CB8AC3E}">
        <p14:creationId xmlns:p14="http://schemas.microsoft.com/office/powerpoint/2010/main" val="38988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635" y="7511"/>
            <a:ext cx="6850489" cy="6850489"/>
          </a:xfrm>
          <a:prstGeom prst="rect">
            <a:avLst/>
          </a:prstGeom>
        </p:spPr>
      </p:pic>
    </p:spTree>
    <p:extLst>
      <p:ext uri="{BB962C8B-B14F-4D97-AF65-F5344CB8AC3E}">
        <p14:creationId xmlns:p14="http://schemas.microsoft.com/office/powerpoint/2010/main" val="29580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Mizofonia</a:t>
            </a:r>
            <a:r>
              <a:rPr lang="pl-PL" dirty="0" smtClean="0"/>
              <a:t> – co to?</a:t>
            </a:r>
            <a:br>
              <a:rPr lang="pl-PL" dirty="0" smtClean="0"/>
            </a:br>
            <a:endParaRPr lang="pl-PL" dirty="0"/>
          </a:p>
        </p:txBody>
      </p:sp>
      <p:sp>
        <p:nvSpPr>
          <p:cNvPr id="3" name="Symbol zastępczy zawartości 2"/>
          <p:cNvSpPr>
            <a:spLocks noGrp="1"/>
          </p:cNvSpPr>
          <p:nvPr>
            <p:ph idx="1"/>
          </p:nvPr>
        </p:nvSpPr>
        <p:spPr/>
        <p:txBody>
          <a:bodyPr/>
          <a:lstStyle/>
          <a:p>
            <a:pPr marL="0" indent="0">
              <a:buNone/>
            </a:pPr>
            <a:r>
              <a:rPr lang="pl-PL" dirty="0" err="1" smtClean="0"/>
              <a:t>Mizofonia</a:t>
            </a:r>
            <a:r>
              <a:rPr lang="pl-PL" dirty="0" smtClean="0"/>
              <a:t> to zaburzenie będące jednym z rodzajów nadwrażliwości na dźwięk. Nazwa </a:t>
            </a:r>
            <a:r>
              <a:rPr lang="pl-PL" dirty="0" err="1" smtClean="0"/>
              <a:t>mizofonia</a:t>
            </a:r>
            <a:r>
              <a:rPr lang="pl-PL" dirty="0" smtClean="0"/>
              <a:t> pochodzi od greckich słów: </a:t>
            </a:r>
            <a:r>
              <a:rPr lang="pl-PL" dirty="0" err="1" smtClean="0"/>
              <a:t>misos</a:t>
            </a:r>
            <a:r>
              <a:rPr lang="pl-PL" dirty="0" smtClean="0"/>
              <a:t>, oznaczającego nienawiść i </a:t>
            </a:r>
            <a:r>
              <a:rPr lang="pl-PL" dirty="0" err="1" smtClean="0"/>
              <a:t>fone</a:t>
            </a:r>
            <a:r>
              <a:rPr lang="pl-PL" dirty="0" smtClean="0"/>
              <a:t> – głos. Zaburzenie to określane jest również skrótem SSSS pochodzącym od angielskich słów: </a:t>
            </a:r>
            <a:r>
              <a:rPr lang="pl-PL" dirty="0" err="1" smtClean="0"/>
              <a:t>Selective</a:t>
            </a:r>
            <a:r>
              <a:rPr lang="pl-PL" dirty="0" smtClean="0"/>
              <a:t> Sound </a:t>
            </a:r>
            <a:r>
              <a:rPr lang="pl-PL" dirty="0" err="1" smtClean="0"/>
              <a:t>Sensitivity</a:t>
            </a:r>
            <a:r>
              <a:rPr lang="pl-PL" dirty="0" smtClean="0"/>
              <a:t> </a:t>
            </a:r>
            <a:r>
              <a:rPr lang="pl-PL" dirty="0" err="1" smtClean="0"/>
              <a:t>Syndrome</a:t>
            </a:r>
            <a:r>
              <a:rPr lang="pl-PL" dirty="0" smtClean="0"/>
              <a:t>. Po raz pierwszy została opisana przez parę audiologów – Margaret M. </a:t>
            </a:r>
            <a:r>
              <a:rPr lang="pl-PL" dirty="0" err="1" smtClean="0"/>
              <a:t>Jastreboff</a:t>
            </a:r>
            <a:r>
              <a:rPr lang="pl-PL" dirty="0" smtClean="0"/>
              <a:t> i </a:t>
            </a:r>
            <a:r>
              <a:rPr lang="pl-PL" dirty="0" err="1" smtClean="0"/>
              <a:t>Pawela</a:t>
            </a:r>
            <a:r>
              <a:rPr lang="pl-PL" dirty="0" smtClean="0"/>
              <a:t> J. </a:t>
            </a:r>
            <a:r>
              <a:rPr lang="pl-PL" dirty="0" err="1" smtClean="0"/>
              <a:t>Jastreboffa</a:t>
            </a:r>
            <a:r>
              <a:rPr lang="pl-PL" dirty="0" smtClean="0"/>
              <a:t> w publikacji z 2000 roku. Choć jest uporczywe i znacząco obniża nastrój oraz utrudnia funkcjonowanie, nie widnieje w psychiatrycznych klasyfikacjach chorób DSM i ICD.</a:t>
            </a:r>
          </a:p>
          <a:p>
            <a:pPr marL="0" indent="0">
              <a:buNone/>
            </a:pPr>
            <a:endParaRPr lang="pl-PL" dirty="0"/>
          </a:p>
        </p:txBody>
      </p:sp>
    </p:spTree>
    <p:extLst>
      <p:ext uri="{BB962C8B-B14F-4D97-AF65-F5344CB8AC3E}">
        <p14:creationId xmlns:p14="http://schemas.microsoft.com/office/powerpoint/2010/main" val="1208437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Brak imperatywu i hipokryzji</a:t>
            </a:r>
            <a:endParaRPr lang="pl-PL" dirty="0"/>
          </a:p>
        </p:txBody>
      </p:sp>
      <p:sp>
        <p:nvSpPr>
          <p:cNvPr id="3" name="Symbol zastępczy zawartości 2"/>
          <p:cNvSpPr>
            <a:spLocks noGrp="1"/>
          </p:cNvSpPr>
          <p:nvPr>
            <p:ph idx="1"/>
          </p:nvPr>
        </p:nvSpPr>
        <p:spPr/>
        <p:txBody>
          <a:bodyPr>
            <a:normAutofit/>
          </a:bodyPr>
          <a:lstStyle/>
          <a:p>
            <a:r>
              <a:rPr lang="pl-PL" dirty="0" smtClean="0"/>
              <a:t>W muzyce wszystko jest możliwe, a jednocześnie nie jest konieczne. </a:t>
            </a:r>
            <a:r>
              <a:rPr lang="pl-PL" dirty="0" err="1" smtClean="0"/>
              <a:t>Arvo</a:t>
            </a:r>
            <a:r>
              <a:rPr lang="pl-PL" dirty="0" smtClean="0"/>
              <a:t> Part</a:t>
            </a:r>
          </a:p>
          <a:p>
            <a:r>
              <a:rPr lang="pl-PL" dirty="0" smtClean="0"/>
              <a:t>Siła muzyki Kilara tkwi w jego prostocie i swoistym bezwstydzie w wyrażaniu uczuć. (Brak hipokryzji) Można także powiedzieć, że tkwi w melodyjności współbrzmień. Gdy słucham jego muzyki, spodziewam się, jak i czym będzie zapisany następny kawałek papieru nutowego. I to się sprawdza. To znaczy, że słucham melodii, podążam za nią. Słucham muzyki jako zjawiska, które porządkuje w pewien sposób rzeczywistość. Nazywa i porządkuje ją. </a:t>
            </a:r>
            <a:r>
              <a:rPr lang="pl-PL" sz="1800" i="1" dirty="0" smtClean="0"/>
              <a:t>Fragment książki Marii </a:t>
            </a:r>
            <a:r>
              <a:rPr lang="pl-PL" sz="1800" i="1" dirty="0" err="1" smtClean="0"/>
              <a:t>Malatyńskiej</a:t>
            </a:r>
            <a:r>
              <a:rPr lang="pl-PL" sz="1800" i="1" dirty="0" smtClean="0"/>
              <a:t> i Agnieszki </a:t>
            </a:r>
            <a:r>
              <a:rPr lang="pl-PL" sz="1800" i="1" dirty="0" err="1" smtClean="0"/>
              <a:t>Malatyńskiej-Stankiewicz</a:t>
            </a:r>
            <a:r>
              <a:rPr lang="pl-PL" sz="1800" i="1" dirty="0" smtClean="0"/>
              <a:t>: "Scherzo dla Wojciecha Kilara". Kraków, PWM, 2002</a:t>
            </a:r>
          </a:p>
          <a:p>
            <a:endParaRPr lang="pl-PL" dirty="0"/>
          </a:p>
        </p:txBody>
      </p:sp>
    </p:spTree>
    <p:extLst>
      <p:ext uri="{BB962C8B-B14F-4D97-AF65-F5344CB8AC3E}">
        <p14:creationId xmlns:p14="http://schemas.microsoft.com/office/powerpoint/2010/main" val="2252833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999" y="-5367"/>
            <a:ext cx="6863367" cy="6863367"/>
          </a:xfrm>
          <a:prstGeom prst="rect">
            <a:avLst/>
          </a:prstGeom>
        </p:spPr>
      </p:pic>
    </p:spTree>
    <p:extLst>
      <p:ext uri="{BB962C8B-B14F-4D97-AF65-F5344CB8AC3E}">
        <p14:creationId xmlns:p14="http://schemas.microsoft.com/office/powerpoint/2010/main" val="749952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940" y="0"/>
            <a:ext cx="7630732" cy="6858000"/>
          </a:xfrm>
          <a:prstGeom prst="rect">
            <a:avLst/>
          </a:prstGeom>
        </p:spPr>
      </p:pic>
    </p:spTree>
    <p:extLst>
      <p:ext uri="{BB962C8B-B14F-4D97-AF65-F5344CB8AC3E}">
        <p14:creationId xmlns:p14="http://schemas.microsoft.com/office/powerpoint/2010/main" val="383790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Ognisko muzyczne w Grodzisku Mazowieckim</a:t>
            </a:r>
            <a:endParaRPr lang="pl-PL" dirty="0"/>
          </a:p>
        </p:txBody>
      </p:sp>
      <p:sp>
        <p:nvSpPr>
          <p:cNvPr id="3" name="Symbol zastępczy zawartości 2"/>
          <p:cNvSpPr>
            <a:spLocks noGrp="1"/>
          </p:cNvSpPr>
          <p:nvPr>
            <p:ph idx="1"/>
          </p:nvPr>
        </p:nvSpPr>
        <p:spPr/>
        <p:txBody>
          <a:bodyPr/>
          <a:lstStyle/>
          <a:p>
            <a:pPr marL="0" indent="0">
              <a:buNone/>
            </a:pPr>
            <a:r>
              <a:rPr lang="pl-PL" dirty="0" smtClean="0"/>
              <a:t>Ognisko muzyczne w Grodzisku Mazowieckim jest wspomnieniem niezatartym począwszy od architektury dworku, dystyngowanej sekretarki, którą wiek ominął, kompozytora Feliksa Dzierżanowskiego, dla którego moja atencja nie przemija, szereg nauczycieli, którzy we mnie żyją i w tym co komponuję i gram. </a:t>
            </a:r>
          </a:p>
          <a:p>
            <a:pPr marL="0" indent="0">
              <a:buNone/>
            </a:pPr>
            <a:r>
              <a:rPr lang="pl-PL" dirty="0" smtClean="0"/>
              <a:t>Zespół akordeonistów Wiesława Szymańskiego był dla moim pierwszym doświadczeniem scenicznym, najczęściej w remizach strażackich za oranżadę i pączki. Mnie to wystarczało.</a:t>
            </a:r>
          </a:p>
          <a:p>
            <a:pPr marL="0" indent="0">
              <a:buNone/>
            </a:pPr>
            <a:endParaRPr lang="pl-PL" dirty="0"/>
          </a:p>
        </p:txBody>
      </p:sp>
    </p:spTree>
    <p:extLst>
      <p:ext uri="{BB962C8B-B14F-4D97-AF65-F5344CB8AC3E}">
        <p14:creationId xmlns:p14="http://schemas.microsoft.com/office/powerpoint/2010/main" val="3678030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2147" y="16662"/>
            <a:ext cx="4868214" cy="6789878"/>
          </a:xfrm>
          <a:prstGeom prst="rect">
            <a:avLst/>
          </a:prstGeom>
        </p:spPr>
      </p:pic>
    </p:spTree>
    <p:extLst>
      <p:ext uri="{BB962C8B-B14F-4D97-AF65-F5344CB8AC3E}">
        <p14:creationId xmlns:p14="http://schemas.microsoft.com/office/powerpoint/2010/main" val="646050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LO X w Grodzisku Mazowieckim</a:t>
            </a:r>
            <a:endParaRPr lang="pl-PL" dirty="0"/>
          </a:p>
        </p:txBody>
      </p:sp>
      <p:sp>
        <p:nvSpPr>
          <p:cNvPr id="3" name="Symbol zastępczy zawartości 2"/>
          <p:cNvSpPr>
            <a:spLocks noGrp="1"/>
          </p:cNvSpPr>
          <p:nvPr>
            <p:ph idx="1"/>
          </p:nvPr>
        </p:nvSpPr>
        <p:spPr/>
        <p:txBody>
          <a:bodyPr/>
          <a:lstStyle/>
          <a:p>
            <a:pPr marL="0" indent="0">
              <a:buNone/>
            </a:pPr>
            <a:r>
              <a:rPr lang="pl-PL" dirty="0" smtClean="0"/>
              <a:t>Kiedy zacząłem naukę w Liceum Ogólnokształcącym Nr 10 od razu założyłem zespół big-beatowy. Wzmacniacze były radiami lampowymi z zielonym oczkiem, gitary </a:t>
            </a:r>
            <a:r>
              <a:rPr lang="pl-PL" dirty="0" err="1" smtClean="0"/>
              <a:t>Dafin</a:t>
            </a:r>
            <a:r>
              <a:rPr lang="pl-PL" dirty="0" smtClean="0"/>
              <a:t> klasyczne z przymocowanymi wkładkami z telefonów, mikrofony, wzmacniacz Luna 17 wat, różowy, mikrofon z zakładów telefonicznych, dzisiaj o kultowym designie. Występowaliśmy w szkole parku jordanowskim na gitariadzie powiatowej. Zdobyliśmy pierwsze miejsce i nagrodę, płytę „Alarm” Niebisko-Czarnych, którą wręczył nam Dariusz Michalski, prezenter Polskiego Radia. W zespole grał Zdzisław </a:t>
            </a:r>
            <a:r>
              <a:rPr lang="pl-PL" dirty="0" err="1" smtClean="0"/>
              <a:t>Grzesiewicz</a:t>
            </a:r>
            <a:r>
              <a:rPr lang="pl-PL" dirty="0" smtClean="0"/>
              <a:t> na gitarze Alko polskiej produkcji, okresowo Bogdan „</a:t>
            </a:r>
            <a:r>
              <a:rPr lang="pl-PL" dirty="0" err="1" smtClean="0"/>
              <a:t>Bohun</a:t>
            </a:r>
            <a:r>
              <a:rPr lang="pl-PL" dirty="0" smtClean="0"/>
              <a:t>” Lewandowski znany później jako muzyk w zespole Tadeusza Nalepy. Imponował mi bardzo.</a:t>
            </a:r>
            <a:endParaRPr lang="pl-PL" dirty="0"/>
          </a:p>
        </p:txBody>
      </p:sp>
    </p:spTree>
    <p:extLst>
      <p:ext uri="{BB962C8B-B14F-4D97-AF65-F5344CB8AC3E}">
        <p14:creationId xmlns:p14="http://schemas.microsoft.com/office/powerpoint/2010/main" val="206369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Psychologia muzyki </a:t>
            </a:r>
            <a:endParaRPr lang="pl-PL" dirty="0"/>
          </a:p>
        </p:txBody>
      </p:sp>
      <p:sp>
        <p:nvSpPr>
          <p:cNvPr id="3" name="Symbol zastępczy zawartości 2"/>
          <p:cNvSpPr>
            <a:spLocks noGrp="1"/>
          </p:cNvSpPr>
          <p:nvPr>
            <p:ph idx="1"/>
          </p:nvPr>
        </p:nvSpPr>
        <p:spPr/>
        <p:txBody>
          <a:bodyPr/>
          <a:lstStyle/>
          <a:p>
            <a:pPr marL="0" indent="0">
              <a:buNone/>
            </a:pPr>
            <a:r>
              <a:rPr lang="pl-PL" dirty="0"/>
              <a:t>Z</a:t>
            </a:r>
            <a:r>
              <a:rPr lang="pl-PL" dirty="0" smtClean="0"/>
              <a:t>ajmuje się oddziaływaniem muzyki na człowieka, tworząc etos miłości, walki, nasycenia. </a:t>
            </a:r>
          </a:p>
          <a:p>
            <a:pPr marL="0" indent="0">
              <a:buNone/>
            </a:pPr>
            <a:r>
              <a:rPr lang="pl-PL" dirty="0" smtClean="0"/>
              <a:t>Muzyka jako niewerbalny sposób komunikowania się ludzi, zwierząt i roślin oraz nie-ludzi nie jest precyzyjny jak słowa, za to jest wieloznaczny, inspiruje, pobudza wyobraźnię. Być może w przyszłości zostanie stworzony metajęzyk zawierający słowa, definicje, kolory, ruch, przestrzeń, zapachy, dotyk, intuicję i doprowadzi nas do harmonii. Póki co pozostając przy psychologii muzyki spróbujemy rozszerzeń na wymienione pojęcia. </a:t>
            </a:r>
            <a:endParaRPr lang="pl-PL" dirty="0"/>
          </a:p>
        </p:txBody>
      </p:sp>
    </p:spTree>
    <p:extLst>
      <p:ext uri="{BB962C8B-B14F-4D97-AF65-F5344CB8AC3E}">
        <p14:creationId xmlns:p14="http://schemas.microsoft.com/office/powerpoint/2010/main" val="205366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Tadeusz Baird</a:t>
            </a:r>
            <a:endParaRPr lang="pl-PL" dirty="0"/>
          </a:p>
        </p:txBody>
      </p:sp>
      <p:sp>
        <p:nvSpPr>
          <p:cNvPr id="3" name="Symbol zastępczy zawartości 2"/>
          <p:cNvSpPr>
            <a:spLocks noGrp="1"/>
          </p:cNvSpPr>
          <p:nvPr>
            <p:ph idx="1"/>
          </p:nvPr>
        </p:nvSpPr>
        <p:spPr/>
        <p:txBody>
          <a:bodyPr>
            <a:normAutofit/>
          </a:bodyPr>
          <a:lstStyle/>
          <a:p>
            <a:pPr marL="0" indent="0">
              <a:buNone/>
            </a:pPr>
            <a:r>
              <a:rPr lang="pl-PL" dirty="0" smtClean="0"/>
              <a:t>Wówczas nie wiedziałem o istnieniu Tadeusza Bairda. Dzisiaj wiem i często słucham jego kompozycji. Są bardzo zróżnicowane. Najbardziej ujmują mnie kompozycje  o charakterze ekspresjonistycznym, są jednocześnie epickie, pobudzają wyobraźnie aż poza nasza planetę jak </a:t>
            </a:r>
            <a:r>
              <a:rPr lang="pl-PL" dirty="0" err="1" smtClean="0"/>
              <a:t>Four</a:t>
            </a:r>
            <a:r>
              <a:rPr lang="pl-PL" dirty="0" smtClean="0"/>
              <a:t> </a:t>
            </a:r>
            <a:r>
              <a:rPr lang="pl-PL" dirty="0" err="1" smtClean="0"/>
              <a:t>Essays</a:t>
            </a:r>
            <a:r>
              <a:rPr lang="pl-PL" dirty="0" smtClean="0"/>
              <a:t> (1958). To podróż poza granice naszych fizycznych możliwości jako ludzkich organizmów, poza granice układu słonecznego i galaktyki. </a:t>
            </a:r>
            <a:endParaRPr lang="pl-PL" dirty="0"/>
          </a:p>
        </p:txBody>
      </p:sp>
    </p:spTree>
    <p:extLst>
      <p:ext uri="{BB962C8B-B14F-4D97-AF65-F5344CB8AC3E}">
        <p14:creationId xmlns:p14="http://schemas.microsoft.com/office/powerpoint/2010/main" val="4282615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27250"/>
            <a:ext cx="6792802" cy="6830750"/>
          </a:xfrm>
          <a:prstGeom prst="rect">
            <a:avLst/>
          </a:prstGeom>
        </p:spPr>
      </p:pic>
    </p:spTree>
    <p:extLst>
      <p:ext uri="{BB962C8B-B14F-4D97-AF65-F5344CB8AC3E}">
        <p14:creationId xmlns:p14="http://schemas.microsoft.com/office/powerpoint/2010/main" val="2126249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Tadeusz Baird</a:t>
            </a:r>
            <a:endParaRPr lang="pl-PL" dirty="0"/>
          </a:p>
        </p:txBody>
      </p:sp>
      <p:sp>
        <p:nvSpPr>
          <p:cNvPr id="3" name="Symbol zastępczy zawartości 2"/>
          <p:cNvSpPr>
            <a:spLocks noGrp="1"/>
          </p:cNvSpPr>
          <p:nvPr>
            <p:ph idx="1"/>
          </p:nvPr>
        </p:nvSpPr>
        <p:spPr/>
        <p:txBody>
          <a:bodyPr/>
          <a:lstStyle/>
          <a:p>
            <a:pPr marL="0" indent="0">
              <a:buNone/>
            </a:pPr>
            <a:r>
              <a:rPr lang="pl-PL" dirty="0"/>
              <a:t>Taką możliwość daje tylko wyobraźnia, w tym wypadku muzyczna. Tadeusz Baird szuka Boga w </a:t>
            </a:r>
            <a:r>
              <a:rPr lang="pl-PL" dirty="0" err="1"/>
              <a:t>Epiphany</a:t>
            </a:r>
            <a:r>
              <a:rPr lang="pl-PL" dirty="0"/>
              <a:t> Music (1963), w tym przypadku jest to próba zrozumienia </a:t>
            </a:r>
            <a:r>
              <a:rPr lang="pl-PL" dirty="0" smtClean="0"/>
              <a:t>teologicznego i absolutu (naukowego). </a:t>
            </a:r>
          </a:p>
          <a:p>
            <a:pPr marL="0" indent="0">
              <a:buNone/>
            </a:pPr>
            <a:r>
              <a:rPr lang="pl-PL" dirty="0" smtClean="0"/>
              <a:t>Z </a:t>
            </a:r>
            <a:r>
              <a:rPr lang="pl-PL" dirty="0"/>
              <a:t>psychologicznego punktu widzenia to próba zrozumienia niezrozumianego, odkrycia nieodkrytego, w zasadzie niczym w dążeniu niczym nie różni się od podobnych prób podejmowanych przez twórców teorii względności, czy fizyki kwantowej. </a:t>
            </a:r>
            <a:endParaRPr lang="pl-PL" dirty="0" smtClean="0"/>
          </a:p>
          <a:p>
            <a:pPr marL="0" indent="0">
              <a:buNone/>
            </a:pPr>
            <a:r>
              <a:rPr lang="pl-PL" dirty="0" smtClean="0"/>
              <a:t>Zupełnie </a:t>
            </a:r>
            <a:r>
              <a:rPr lang="pl-PL" dirty="0"/>
              <a:t>inną kompozycją są Sonety miłosne (1969), ale tych nie będę omawiał, bo o miłości wszystko już wiemy za sprawą twórczości literackiej.</a:t>
            </a:r>
          </a:p>
          <a:p>
            <a:pPr marL="0" indent="0">
              <a:buNone/>
            </a:pPr>
            <a:endParaRPr lang="pl-PL" dirty="0"/>
          </a:p>
        </p:txBody>
      </p:sp>
    </p:spTree>
    <p:extLst>
      <p:ext uri="{BB962C8B-B14F-4D97-AF65-F5344CB8AC3E}">
        <p14:creationId xmlns:p14="http://schemas.microsoft.com/office/powerpoint/2010/main" val="1850966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Leonid Teliga (ur. 28 maja 1917 w Wiaźmie, zm. 21 maja 1970 w Warszawie) </a:t>
            </a:r>
          </a:p>
        </p:txBody>
      </p:sp>
      <p:sp>
        <p:nvSpPr>
          <p:cNvPr id="3" name="Symbol zastępczy zawartości 2"/>
          <p:cNvSpPr>
            <a:spLocks noGrp="1"/>
          </p:cNvSpPr>
          <p:nvPr>
            <p:ph idx="1"/>
          </p:nvPr>
        </p:nvSpPr>
        <p:spPr/>
        <p:txBody>
          <a:bodyPr>
            <a:normAutofit fontScale="92500"/>
          </a:bodyPr>
          <a:lstStyle/>
          <a:p>
            <a:pPr marL="0" indent="0">
              <a:buNone/>
            </a:pPr>
            <a:r>
              <a:rPr lang="pl-PL" dirty="0" smtClean="0"/>
              <a:t>Leonid Teliga i szanty.– oficer piechoty Wojska Polskiego II RP i Polskich Sił Powietrznych w Wielkiej Brytanii, żeglarz jachtowy, dziennikarz, tłumacz, pisarz, pierwszy Polak, który samotnie okrążył Ziemię na drewnianym jachcie s/y </a:t>
            </a:r>
            <a:r>
              <a:rPr lang="pl-PL" dirty="0" err="1" smtClean="0"/>
              <a:t>Opty</a:t>
            </a:r>
            <a:r>
              <a:rPr lang="pl-PL" dirty="0" smtClean="0"/>
              <a:t> w latach 1967–1969. Dzieciństwo i młodość spędził w Grodzisku Mazowieckim. Interesował się m.in. żeglarstwem. Mazowiecka równina jest równie bezkresna co morza i oceany. To nie jedyne podobieństwo, ponieważ zamiłowanie do muzyki ludowej na Mazowszu jest bliskie zamiłowaniu do </a:t>
            </a:r>
            <a:r>
              <a:rPr lang="pl-PL" dirty="0" err="1" smtClean="0"/>
              <a:t>szantów</a:t>
            </a:r>
            <a:r>
              <a:rPr lang="pl-PL" dirty="0" smtClean="0"/>
              <a:t> na Pomorzu Zachodniopomorskim.</a:t>
            </a:r>
          </a:p>
          <a:p>
            <a:pPr marL="0" indent="0">
              <a:buNone/>
            </a:pPr>
            <a:r>
              <a:rPr lang="pl-PL" dirty="0" smtClean="0"/>
              <a:t>Piosenka Teligi Szanty „W kilwaterze księżyca. "</a:t>
            </a:r>
            <a:r>
              <a:rPr lang="pl-PL" dirty="0" err="1" smtClean="0"/>
              <a:t>Opty</a:t>
            </a:r>
            <a:r>
              <a:rPr lang="pl-PL" dirty="0" smtClean="0"/>
              <a:t>" dziób swój zanurza, czasem męczy Go cisza, czasem ściga Go burza. A w kabinie zamknięta, niczym w muszli ostryga, siedzi zła i zmarznięta, długobroda Teliga.”</a:t>
            </a:r>
          </a:p>
          <a:p>
            <a:pPr marL="0" indent="0">
              <a:buNone/>
            </a:pPr>
            <a:endParaRPr lang="pl-PL" dirty="0"/>
          </a:p>
        </p:txBody>
      </p:sp>
    </p:spTree>
    <p:extLst>
      <p:ext uri="{BB962C8B-B14F-4D97-AF65-F5344CB8AC3E}">
        <p14:creationId xmlns:p14="http://schemas.microsoft.com/office/powerpoint/2010/main" val="49127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434" y="0"/>
            <a:ext cx="9350581" cy="6826280"/>
          </a:xfrm>
          <a:prstGeom prst="rect">
            <a:avLst/>
          </a:prstGeom>
        </p:spPr>
      </p:pic>
    </p:spTree>
    <p:extLst>
      <p:ext uri="{BB962C8B-B14F-4D97-AF65-F5344CB8AC3E}">
        <p14:creationId xmlns:p14="http://schemas.microsoft.com/office/powerpoint/2010/main" val="3029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„Sklep z Ptasimi Piórami</a:t>
            </a:r>
            <a:r>
              <a:rPr lang="pl-PL" dirty="0" smtClean="0"/>
              <a:t>”</a:t>
            </a:r>
            <a:endParaRPr lang="pl-PL" dirty="0"/>
          </a:p>
        </p:txBody>
      </p:sp>
      <p:sp>
        <p:nvSpPr>
          <p:cNvPr id="3" name="Symbol zastępczy zawartości 2"/>
          <p:cNvSpPr>
            <a:spLocks noGrp="1"/>
          </p:cNvSpPr>
          <p:nvPr>
            <p:ph idx="1"/>
          </p:nvPr>
        </p:nvSpPr>
        <p:spPr/>
        <p:txBody>
          <a:bodyPr/>
          <a:lstStyle/>
          <a:p>
            <a:pPr marL="0" indent="0">
              <a:buNone/>
            </a:pPr>
            <a:r>
              <a:rPr lang="pl-PL" dirty="0" smtClean="0"/>
              <a:t>Niemal trzy dekady grałem z zespołem który dwa razy zdobył nagrody na Festiwalu Piosenki Studenckiej w Krakowie. I tak do moich kompozycji przylgnęło określenie muzyki studenckiej. Jedynym wyjaśnieniem tego pojęcia byłoby to, że komponują ją i grają studenci, podobnie jak muzykę góralską komponują i grają górale. W warstwie harmonicznej to często akordy molowe, teksty romantyczne, o uczuciach do piękna przyrody. Z czasem wykształcił się nurt socjologiczny, polityczny, częściej w harmonii durowej a teksty kończyły się puentą. W roku 2021 odbył się 57 festiwalowy konkurs, ale podobnie jak kluby studenckie dzieli się popularnością z wielu innymi nurtami kultury.</a:t>
            </a:r>
            <a:endParaRPr lang="pl-PL" dirty="0"/>
          </a:p>
        </p:txBody>
      </p:sp>
    </p:spTree>
    <p:extLst>
      <p:ext uri="{BB962C8B-B14F-4D97-AF65-F5344CB8AC3E}">
        <p14:creationId xmlns:p14="http://schemas.microsoft.com/office/powerpoint/2010/main" val="3735852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4" y="15240"/>
            <a:ext cx="12219214" cy="6842760"/>
          </a:xfrm>
          <a:prstGeom prst="rect">
            <a:avLst/>
          </a:prstGeom>
        </p:spPr>
      </p:pic>
    </p:spTree>
    <p:extLst>
      <p:ext uri="{BB962C8B-B14F-4D97-AF65-F5344CB8AC3E}">
        <p14:creationId xmlns:p14="http://schemas.microsoft.com/office/powerpoint/2010/main" val="3259235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Ewolucja indywidualna</a:t>
            </a:r>
            <a:endParaRPr lang="pl-PL" dirty="0"/>
          </a:p>
        </p:txBody>
      </p:sp>
      <p:sp>
        <p:nvSpPr>
          <p:cNvPr id="3" name="Symbol zastępczy zawartości 2"/>
          <p:cNvSpPr>
            <a:spLocks noGrp="1"/>
          </p:cNvSpPr>
          <p:nvPr>
            <p:ph idx="1"/>
          </p:nvPr>
        </p:nvSpPr>
        <p:spPr/>
        <p:txBody>
          <a:bodyPr/>
          <a:lstStyle/>
          <a:p>
            <a:pPr marL="0" indent="0">
              <a:buNone/>
            </a:pPr>
            <a:r>
              <a:rPr lang="pl-PL" dirty="0" smtClean="0"/>
              <a:t>W jakimś czasie przestała mi taka forma wystarczać, nie czułem spełnienia w formie muzycznej i tekstowej. Było to muzycznie przewidywalne a werbalnie zbyt dosłowne. Puenta w tekście jest czymś w rodzaju wniosku w nauce. To istotny krok poznawczy, udowodniony i skończony. A takie kreacje w sztuce nie pobudzają wyobraźni.  Zacząłem przekraczać granice puenty jako wniosku. To wezwanie do odejścia od schematów, wyrwanie się z powtarzających się schematów akordów i puent, instrumentariów, atmosfery odkrywania.</a:t>
            </a:r>
          </a:p>
          <a:p>
            <a:pPr marL="0" indent="0">
              <a:buNone/>
            </a:pPr>
            <a:r>
              <a:rPr lang="pl-PL" dirty="0" smtClean="0"/>
              <a:t>W naturalny sposób nasze drogi się rozeszły.</a:t>
            </a:r>
            <a:endParaRPr lang="pl-PL" dirty="0"/>
          </a:p>
        </p:txBody>
      </p:sp>
    </p:spTree>
    <p:extLst>
      <p:ext uri="{BB962C8B-B14F-4D97-AF65-F5344CB8AC3E}">
        <p14:creationId xmlns:p14="http://schemas.microsoft.com/office/powerpoint/2010/main" val="1432243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Improwizacja jazzowa</a:t>
            </a:r>
            <a:endParaRPr lang="pl-PL" dirty="0"/>
          </a:p>
        </p:txBody>
      </p:sp>
      <p:sp>
        <p:nvSpPr>
          <p:cNvPr id="3" name="Symbol zastępczy zawartości 2"/>
          <p:cNvSpPr>
            <a:spLocks noGrp="1"/>
          </p:cNvSpPr>
          <p:nvPr>
            <p:ph idx="1"/>
          </p:nvPr>
        </p:nvSpPr>
        <p:spPr/>
        <p:txBody>
          <a:bodyPr/>
          <a:lstStyle/>
          <a:p>
            <a:pPr marL="0" indent="0">
              <a:buNone/>
            </a:pPr>
            <a:r>
              <a:rPr lang="pl-PL" dirty="0" smtClean="0"/>
              <a:t>W tym okresie zaczynał do mnie docierać jazz. Początkowo był podobny do muzyki ludowej, temat, fraza nieco zaskakująca i improwizacja, rytm synkopowy, najczęściej bez tekstu, co pobudzało wyobraźnię, na którą w piosence studenckiej prawie nie było miejsca, raczej na wzruszenia.</a:t>
            </a:r>
          </a:p>
          <a:p>
            <a:pPr marL="0" indent="0">
              <a:buNone/>
            </a:pPr>
            <a:r>
              <a:rPr lang="pl-PL" dirty="0" smtClean="0"/>
              <a:t>Jazz był zaangażowany w wyobraźnię. W miarę słuchania coraz bardziej. Obraz zewnętrzny jazzmanów i muzyki stawał się coraz mniej widoczny, a muzyka im subtelniejsza tym o większej sile oddziaływania.</a:t>
            </a:r>
          </a:p>
          <a:p>
            <a:pPr marL="0" indent="0">
              <a:buNone/>
            </a:pPr>
            <a:r>
              <a:rPr lang="pl-PL" dirty="0" smtClean="0"/>
              <a:t>Wywoływała emocje, myśli chyba nie do opisania słowami, pachniało wolnością.</a:t>
            </a:r>
            <a:endParaRPr lang="pl-PL" dirty="0"/>
          </a:p>
        </p:txBody>
      </p:sp>
    </p:spTree>
    <p:extLst>
      <p:ext uri="{BB962C8B-B14F-4D97-AF65-F5344CB8AC3E}">
        <p14:creationId xmlns:p14="http://schemas.microsoft.com/office/powerpoint/2010/main" val="993886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Wokaliza</a:t>
            </a:r>
            <a:endParaRPr lang="pl-PL" dirty="0"/>
          </a:p>
        </p:txBody>
      </p:sp>
      <p:sp>
        <p:nvSpPr>
          <p:cNvPr id="3" name="Symbol zastępczy zawartości 2"/>
          <p:cNvSpPr>
            <a:spLocks noGrp="1"/>
          </p:cNvSpPr>
          <p:nvPr>
            <p:ph idx="1"/>
          </p:nvPr>
        </p:nvSpPr>
        <p:spPr/>
        <p:txBody>
          <a:bodyPr/>
          <a:lstStyle/>
          <a:p>
            <a:pPr marL="0" indent="0">
              <a:buNone/>
            </a:pPr>
            <a:r>
              <a:rPr lang="pl-PL" dirty="0" smtClean="0"/>
              <a:t>Stawała się opowieścią niewerbalną, nie to, żeby całkiem nie do opowiedzenia, ale nie posługiwała się słowami. Zjawiskiem próbującym łączyć te zjawiska może być wokaliza jazzowa. </a:t>
            </a:r>
          </a:p>
          <a:p>
            <a:pPr marL="0" indent="0">
              <a:buNone/>
            </a:pPr>
            <a:r>
              <a:rPr lang="pl-PL" dirty="0" smtClean="0"/>
              <a:t>To nasunęło mi myśl o związkach wokalizy z improwizacją. </a:t>
            </a:r>
          </a:p>
          <a:p>
            <a:pPr marL="0" indent="0">
              <a:buNone/>
            </a:pPr>
            <a:r>
              <a:rPr lang="pl-PL" dirty="0" smtClean="0"/>
              <a:t>Kiedykolwiek zaczynam wokalizować w jakimś zakresie łączy się to z wyobraźnią pojęciową. Zatem </a:t>
            </a:r>
            <a:r>
              <a:rPr lang="pl-PL" dirty="0" err="1" smtClean="0"/>
              <a:t>improwizacjawoklana</a:t>
            </a:r>
            <a:r>
              <a:rPr lang="pl-PL" dirty="0" smtClean="0"/>
              <a:t> jazzowa jest sposobem na wyrażanie myśli, pojęć, zdarzeń, zjawisk z pomocą nastrojów, uczuć, rytmów i fraz poszukujących nowego. To próba odkrycia tego czego jeszcze nie wiemy i nie rozumiemy. </a:t>
            </a:r>
            <a:endParaRPr lang="pl-PL" dirty="0"/>
          </a:p>
        </p:txBody>
      </p:sp>
    </p:spTree>
    <p:extLst>
      <p:ext uri="{BB962C8B-B14F-4D97-AF65-F5344CB8AC3E}">
        <p14:creationId xmlns:p14="http://schemas.microsoft.com/office/powerpoint/2010/main" val="385011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Upośledzony geniusz</a:t>
            </a:r>
            <a:endParaRPr lang="pl-PL" dirty="0"/>
          </a:p>
        </p:txBody>
      </p:sp>
      <p:sp>
        <p:nvSpPr>
          <p:cNvPr id="3" name="Symbol zastępczy zawartości 2"/>
          <p:cNvSpPr>
            <a:spLocks noGrp="1"/>
          </p:cNvSpPr>
          <p:nvPr>
            <p:ph idx="1"/>
          </p:nvPr>
        </p:nvSpPr>
        <p:spPr/>
        <p:txBody>
          <a:bodyPr/>
          <a:lstStyle/>
          <a:p>
            <a:pPr marL="0" indent="0">
              <a:buNone/>
            </a:pPr>
            <a:r>
              <a:rPr lang="pl-PL" dirty="0" smtClean="0"/>
              <a:t>Zespół </a:t>
            </a:r>
            <a:r>
              <a:rPr lang="pl-PL" dirty="0" err="1" smtClean="0"/>
              <a:t>sawanta</a:t>
            </a:r>
            <a:r>
              <a:rPr lang="pl-PL" dirty="0" smtClean="0"/>
              <a:t> (fr. </a:t>
            </a:r>
            <a:r>
              <a:rPr lang="pl-PL" dirty="0" err="1" smtClean="0"/>
              <a:t>savant</a:t>
            </a:r>
            <a:r>
              <a:rPr lang="pl-PL" dirty="0" smtClean="0"/>
              <a:t> </a:t>
            </a:r>
            <a:r>
              <a:rPr lang="pl-PL" dirty="0" err="1" smtClean="0"/>
              <a:t>idiot</a:t>
            </a:r>
            <a:r>
              <a:rPr lang="pl-PL" dirty="0" smtClean="0"/>
              <a:t>) to szczególny stan umysłu, która sprawia, że dana osoba z jednej strony ma niski poziom inteligencji (IQ w przedziale 40-70), nie potrafi samodzielnie egzystować i jest zdana na opiekę innych osób, a z drugiej posiada ponadprzeciętne zdolności umysłowe w konkretnej dziedzinie.</a:t>
            </a:r>
            <a:endParaRPr lang="pl-PL" dirty="0"/>
          </a:p>
        </p:txBody>
      </p:sp>
    </p:spTree>
    <p:extLst>
      <p:ext uri="{BB962C8B-B14F-4D97-AF65-F5344CB8AC3E}">
        <p14:creationId xmlns:p14="http://schemas.microsoft.com/office/powerpoint/2010/main" val="1237303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Novi</a:t>
            </a:r>
            <a:r>
              <a:rPr lang="pl-PL" dirty="0" smtClean="0"/>
              <a:t> </a:t>
            </a:r>
            <a:r>
              <a:rPr lang="pl-PL" dirty="0" err="1" smtClean="0"/>
              <a:t>Singers</a:t>
            </a:r>
            <a:endParaRPr lang="pl-PL" dirty="0"/>
          </a:p>
        </p:txBody>
      </p:sp>
      <p:sp>
        <p:nvSpPr>
          <p:cNvPr id="3" name="Symbol zastępczy zawartości 2"/>
          <p:cNvSpPr>
            <a:spLocks noGrp="1"/>
          </p:cNvSpPr>
          <p:nvPr>
            <p:ph idx="1"/>
          </p:nvPr>
        </p:nvSpPr>
        <p:spPr/>
        <p:txBody>
          <a:bodyPr/>
          <a:lstStyle/>
          <a:p>
            <a:r>
              <a:rPr lang="pl-PL" dirty="0" smtClean="0"/>
              <a:t>Wokalizowali</a:t>
            </a:r>
          </a:p>
          <a:p>
            <a:r>
              <a:rPr lang="pl-PL" dirty="0" smtClean="0"/>
              <a:t>To przemawiało chociaż nie było tekstów</a:t>
            </a:r>
            <a:endParaRPr lang="pl-PL" dirty="0"/>
          </a:p>
        </p:txBody>
      </p:sp>
    </p:spTree>
    <p:extLst>
      <p:ext uri="{BB962C8B-B14F-4D97-AF65-F5344CB8AC3E}">
        <p14:creationId xmlns:p14="http://schemas.microsoft.com/office/powerpoint/2010/main" val="1083728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394" y="0"/>
            <a:ext cx="9443214" cy="6858000"/>
          </a:xfrm>
          <a:prstGeom prst="rect">
            <a:avLst/>
          </a:prstGeom>
        </p:spPr>
      </p:pic>
    </p:spTree>
    <p:extLst>
      <p:ext uri="{BB962C8B-B14F-4D97-AF65-F5344CB8AC3E}">
        <p14:creationId xmlns:p14="http://schemas.microsoft.com/office/powerpoint/2010/main" val="2484647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Co wie czarny łabędź</a:t>
            </a:r>
            <a:endParaRPr lang="pl-PL" dirty="0"/>
          </a:p>
        </p:txBody>
      </p:sp>
      <p:sp>
        <p:nvSpPr>
          <p:cNvPr id="3" name="Symbol zastępczy zawartości 2"/>
          <p:cNvSpPr>
            <a:spLocks noGrp="1"/>
          </p:cNvSpPr>
          <p:nvPr>
            <p:ph idx="1"/>
          </p:nvPr>
        </p:nvSpPr>
        <p:spPr/>
        <p:txBody>
          <a:bodyPr/>
          <a:lstStyle/>
          <a:p>
            <a:pPr marL="0" indent="0">
              <a:buNone/>
            </a:pPr>
            <a:r>
              <a:rPr lang="pl-PL" dirty="0" smtClean="0"/>
              <a:t>Jako gatunek ludzki wiemy wiele, poszerzamy obszar naszego poznania od odkrycia Kopernika coraz szybciej i coraz dalej. Nie jest tak dobrze natomiast w sferze odkrywania czego nie wiemy. Nawet nie wiemy, czego nie wiemy, to filozoficzne pojęcie czarnego łabędzia. Może wskazówka tkwi w naszym genomie, którą powinniśmy tylko odkryć. </a:t>
            </a:r>
          </a:p>
          <a:p>
            <a:pPr marL="0" indent="0">
              <a:buNone/>
            </a:pPr>
            <a:r>
              <a:rPr lang="pl-PL" dirty="0" smtClean="0"/>
              <a:t>Archetyp muzyczny?</a:t>
            </a:r>
          </a:p>
          <a:p>
            <a:pPr marL="0" indent="0">
              <a:buNone/>
            </a:pPr>
            <a:r>
              <a:rPr lang="pl-PL" dirty="0" smtClean="0"/>
              <a:t>Zapis z przeszłości lub wiadomość od Stwórcy zapisana kodem DNA?</a:t>
            </a:r>
            <a:endParaRPr lang="pl-PL" dirty="0"/>
          </a:p>
        </p:txBody>
      </p:sp>
    </p:spTree>
    <p:extLst>
      <p:ext uri="{BB962C8B-B14F-4D97-AF65-F5344CB8AC3E}">
        <p14:creationId xmlns:p14="http://schemas.microsoft.com/office/powerpoint/2010/main" val="3423021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Ostatni obszar wolności</a:t>
            </a:r>
            <a:endParaRPr lang="pl-PL" dirty="0"/>
          </a:p>
        </p:txBody>
      </p:sp>
      <p:sp>
        <p:nvSpPr>
          <p:cNvPr id="3" name="Symbol zastępczy zawartości 2"/>
          <p:cNvSpPr>
            <a:spLocks noGrp="1"/>
          </p:cNvSpPr>
          <p:nvPr>
            <p:ph idx="1"/>
          </p:nvPr>
        </p:nvSpPr>
        <p:spPr/>
        <p:txBody>
          <a:bodyPr/>
          <a:lstStyle/>
          <a:p>
            <a:pPr marL="0" indent="0">
              <a:buNone/>
            </a:pPr>
            <a:r>
              <a:rPr lang="pl-PL" dirty="0" smtClean="0"/>
              <a:t>W muzyce od improwizacji do improwizacji to zupełnie inaczej niż od schematu do schematu. </a:t>
            </a:r>
          </a:p>
          <a:p>
            <a:pPr marL="0" indent="0">
              <a:buNone/>
            </a:pPr>
            <a:r>
              <a:rPr lang="pl-PL" dirty="0" smtClean="0"/>
              <a:t>W życiu od wolności do wolności to nie to samo co od organizacji do większej organizacji, wiedzy i dalej do władzy, bo wiedza jest władzą. </a:t>
            </a:r>
          </a:p>
          <a:p>
            <a:pPr marL="0" indent="0">
              <a:buNone/>
            </a:pPr>
            <a:r>
              <a:rPr lang="pl-PL" dirty="0" smtClean="0"/>
              <a:t>Ostatnim obszarem wolności jest wolności jest wyobraźnia, w tym muzyczna improwizacja ona nie buduje praw, wniosków, ona je burzy.</a:t>
            </a:r>
            <a:endParaRPr lang="pl-PL" dirty="0"/>
          </a:p>
        </p:txBody>
      </p:sp>
    </p:spTree>
    <p:extLst>
      <p:ext uri="{BB962C8B-B14F-4D97-AF65-F5344CB8AC3E}">
        <p14:creationId xmlns:p14="http://schemas.microsoft.com/office/powerpoint/2010/main" val="2814746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Primum</a:t>
            </a:r>
            <a:r>
              <a:rPr lang="pl-PL" dirty="0" smtClean="0"/>
              <a:t> non </a:t>
            </a:r>
            <a:r>
              <a:rPr lang="pl-PL" dirty="0" err="1" smtClean="0"/>
              <a:t>nocere</a:t>
            </a:r>
            <a:r>
              <a:rPr lang="pl-PL" dirty="0"/>
              <a:t/>
            </a:r>
            <a:br>
              <a:rPr lang="pl-PL" dirty="0"/>
            </a:br>
            <a:r>
              <a:rPr lang="pl-PL" dirty="0" err="1" smtClean="0"/>
              <a:t>Primum</a:t>
            </a:r>
            <a:r>
              <a:rPr lang="pl-PL" dirty="0" smtClean="0"/>
              <a:t> non </a:t>
            </a:r>
            <a:r>
              <a:rPr lang="pl-PL" dirty="0" err="1"/>
              <a:t>turbare</a:t>
            </a:r>
            <a:endParaRPr lang="pl-PL" dirty="0"/>
          </a:p>
        </p:txBody>
      </p:sp>
      <p:sp>
        <p:nvSpPr>
          <p:cNvPr id="3" name="Symbol zastępczy zawartości 2"/>
          <p:cNvSpPr>
            <a:spLocks noGrp="1"/>
          </p:cNvSpPr>
          <p:nvPr>
            <p:ph idx="1"/>
          </p:nvPr>
        </p:nvSpPr>
        <p:spPr/>
        <p:txBody>
          <a:bodyPr/>
          <a:lstStyle/>
          <a:p>
            <a:pPr marL="0" indent="0">
              <a:buNone/>
            </a:pPr>
            <a:r>
              <a:rPr lang="pl-PL" dirty="0" smtClean="0"/>
              <a:t>Są ikony jazzu, ale nie można ich muzyki słuchać zbyt długo, za mocno ingerują w moje funkcjonowanie, ale są i takie, które godzinami grają i nie przeszkadzają w myśleniu. </a:t>
            </a:r>
          </a:p>
          <a:p>
            <a:pPr marL="0" indent="0">
              <a:buNone/>
            </a:pPr>
            <a:r>
              <a:rPr lang="pl-PL" dirty="0" smtClean="0"/>
              <a:t>Zaczynamy słyszeć siebie. Zamykają się drzwi do problemów, otwierają do innych przestrzeni</a:t>
            </a:r>
            <a:r>
              <a:rPr lang="pl-PL" dirty="0"/>
              <a:t>, </a:t>
            </a:r>
            <a:r>
              <a:rPr lang="pl-PL" dirty="0" smtClean="0"/>
              <a:t>otoczenie ulega </a:t>
            </a:r>
            <a:r>
              <a:rPr lang="pl-PL" dirty="0" err="1" smtClean="0"/>
              <a:t>remodelizacji</a:t>
            </a:r>
            <a:r>
              <a:rPr lang="pl-PL" dirty="0" smtClean="0"/>
              <a:t>. Zmienia się nastrój, miejsce pobytu.</a:t>
            </a:r>
            <a:endParaRPr lang="pl-PL" dirty="0"/>
          </a:p>
        </p:txBody>
      </p:sp>
    </p:spTree>
    <p:extLst>
      <p:ext uri="{BB962C8B-B14F-4D97-AF65-F5344CB8AC3E}">
        <p14:creationId xmlns:p14="http://schemas.microsoft.com/office/powerpoint/2010/main" val="2467969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Świat realny staje się niezauważalny</a:t>
            </a:r>
            <a:endParaRPr lang="pl-PL" dirty="0"/>
          </a:p>
        </p:txBody>
      </p:sp>
      <p:sp>
        <p:nvSpPr>
          <p:cNvPr id="3" name="Symbol zastępczy zawartości 2"/>
          <p:cNvSpPr>
            <a:spLocks noGrp="1"/>
          </p:cNvSpPr>
          <p:nvPr>
            <p:ph idx="1"/>
          </p:nvPr>
        </p:nvSpPr>
        <p:spPr/>
        <p:txBody>
          <a:bodyPr>
            <a:normAutofit/>
          </a:bodyPr>
          <a:lstStyle/>
          <a:p>
            <a:pPr marL="0" indent="0">
              <a:buNone/>
            </a:pPr>
            <a:r>
              <a:rPr lang="pl-PL" dirty="0" smtClean="0"/>
              <a:t>W trakcie koncertu świat codzienny, realny przestaje istnieć. To działa jak lek, ale lepiej. Leki przeciwdepresyjne, pobudzające w tym narkotyki działają wybiórczo, krótko. Organizm broni się przed nimi i trzeba coraz większych dawek aby zadziałały. Wynik terapii jest niezadowalający, pojawiają działania uboczne. </a:t>
            </a:r>
          </a:p>
          <a:p>
            <a:pPr marL="0" indent="0">
              <a:buNone/>
            </a:pPr>
            <a:r>
              <a:rPr lang="pl-PL" dirty="0" smtClean="0"/>
              <a:t>W przypadku narkotyków dysfunkcja organizmu jak u Kurta </a:t>
            </a:r>
            <a:r>
              <a:rPr lang="pl-PL" dirty="0" err="1" smtClean="0"/>
              <a:t>Cobaina</a:t>
            </a:r>
            <a:r>
              <a:rPr lang="pl-PL" dirty="0" smtClean="0"/>
              <a:t>, </a:t>
            </a:r>
            <a:r>
              <a:rPr lang="pl-PL" dirty="0" err="1" smtClean="0"/>
              <a:t>Amy</a:t>
            </a:r>
            <a:r>
              <a:rPr lang="pl-PL" dirty="0" smtClean="0"/>
              <a:t> </a:t>
            </a:r>
            <a:r>
              <a:rPr lang="pl-PL" dirty="0" err="1" smtClean="0"/>
              <a:t>Whinehouse</a:t>
            </a:r>
            <a:r>
              <a:rPr lang="pl-PL" dirty="0" smtClean="0"/>
              <a:t> i innych. </a:t>
            </a:r>
          </a:p>
          <a:p>
            <a:pPr marL="0" indent="0">
              <a:buNone/>
            </a:pPr>
            <a:r>
              <a:rPr lang="pl-PL" dirty="0" smtClean="0"/>
              <a:t>Muzyka nie ma wszystkich tych działań a do tego rozwija nas organicznie i mentalnie. Dlaczego u tych dwojga to nie zadziałało? </a:t>
            </a:r>
          </a:p>
        </p:txBody>
      </p:sp>
    </p:spTree>
    <p:extLst>
      <p:ext uri="{BB962C8B-B14F-4D97-AF65-F5344CB8AC3E}">
        <p14:creationId xmlns:p14="http://schemas.microsoft.com/office/powerpoint/2010/main" val="3560768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Cisza jako atrybut muzykoterapii</a:t>
            </a:r>
            <a:endParaRPr lang="pl-PL" dirty="0"/>
          </a:p>
        </p:txBody>
      </p:sp>
      <p:sp>
        <p:nvSpPr>
          <p:cNvPr id="3" name="Symbol zastępczy zawartości 2"/>
          <p:cNvSpPr>
            <a:spLocks noGrp="1"/>
          </p:cNvSpPr>
          <p:nvPr>
            <p:ph idx="1"/>
          </p:nvPr>
        </p:nvSpPr>
        <p:spPr/>
        <p:txBody>
          <a:bodyPr>
            <a:normAutofit/>
          </a:bodyPr>
          <a:lstStyle/>
          <a:p>
            <a:pPr marL="0" indent="0">
              <a:buNone/>
            </a:pPr>
            <a:r>
              <a:rPr lang="pl-PL" dirty="0" smtClean="0"/>
              <a:t>Pojęcie muzykoterapii w medycynie i stanowi jej naukową i praktyczną część opartą na zasadach </a:t>
            </a:r>
            <a:r>
              <a:rPr lang="pl-PL" dirty="0" err="1" smtClean="0"/>
              <a:t>evidence</a:t>
            </a:r>
            <a:r>
              <a:rPr lang="pl-PL" dirty="0" smtClean="0"/>
              <a:t> </a:t>
            </a:r>
            <a:r>
              <a:rPr lang="pl-PL" dirty="0" err="1" smtClean="0"/>
              <a:t>base</a:t>
            </a:r>
            <a:r>
              <a:rPr lang="pl-PL" dirty="0" smtClean="0"/>
              <a:t> </a:t>
            </a:r>
            <a:r>
              <a:rPr lang="pl-PL" dirty="0" err="1" smtClean="0"/>
              <a:t>medicine</a:t>
            </a:r>
            <a:r>
              <a:rPr lang="pl-PL" dirty="0" smtClean="0"/>
              <a:t> (EBM). W USA muzykoterapia jest zawodem, u nas jest umiłowaniem sztuki.</a:t>
            </a:r>
          </a:p>
          <a:p>
            <a:pPr marL="0" indent="0">
              <a:buNone/>
            </a:pPr>
            <a:r>
              <a:rPr lang="pl-PL" dirty="0" smtClean="0"/>
              <a:t>Wieś Dominikowo-Jelonkowo na Pojezierzu Zachodniopomorskim. Jezioro z przeźroczystą wodą, rzeka Drawa płynie w naturalnym środowisku, wszędzie lasy, w nich jelenie, łosie, wilki, żurawie, kaczki, bociany, kormorany. </a:t>
            </a:r>
          </a:p>
        </p:txBody>
      </p:sp>
    </p:spTree>
    <p:extLst>
      <p:ext uri="{BB962C8B-B14F-4D97-AF65-F5344CB8AC3E}">
        <p14:creationId xmlns:p14="http://schemas.microsoft.com/office/powerpoint/2010/main" val="3106401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Gitara akustyczna Martin</a:t>
            </a:r>
            <a:endParaRPr lang="pl-PL" dirty="0"/>
          </a:p>
        </p:txBody>
      </p:sp>
      <p:sp>
        <p:nvSpPr>
          <p:cNvPr id="3" name="Symbol zastępczy zawartości 2"/>
          <p:cNvSpPr>
            <a:spLocks noGrp="1"/>
          </p:cNvSpPr>
          <p:nvPr>
            <p:ph idx="1"/>
          </p:nvPr>
        </p:nvSpPr>
        <p:spPr/>
        <p:txBody>
          <a:bodyPr/>
          <a:lstStyle/>
          <a:p>
            <a:pPr marL="0" indent="0">
              <a:buNone/>
            </a:pPr>
            <a:r>
              <a:rPr lang="pl-PL" dirty="0"/>
              <a:t>Zdjęcia pokazują piękno przyrody, w której panuje cisza. Pierwsze co dociera do uszu to cisza. „W takiej ciszy słyszę własne ja, słyszę odgłos węszącego psa, słyszę co mówi do mnie wiatr, czaple, daniele, deszcz i wiatr, wilki, wilki”. </a:t>
            </a:r>
          </a:p>
          <a:p>
            <a:pPr marL="0" indent="0">
              <a:buNone/>
            </a:pPr>
            <a:r>
              <a:rPr lang="pl-PL" dirty="0"/>
              <a:t>To refren kompozycji country „Cisza” zainspirowanej miejscem i gitarą akustyczną Martin nie-człowiekiem a jednak oddziaływującym na człowieka. </a:t>
            </a:r>
          </a:p>
          <a:p>
            <a:pPr marL="0" indent="0">
              <a:buNone/>
            </a:pPr>
            <a:endParaRPr lang="pl-PL" dirty="0"/>
          </a:p>
        </p:txBody>
      </p:sp>
    </p:spTree>
    <p:extLst>
      <p:ext uri="{BB962C8B-B14F-4D97-AF65-F5344CB8AC3E}">
        <p14:creationId xmlns:p14="http://schemas.microsoft.com/office/powerpoint/2010/main" val="1563096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307" y="1519707"/>
            <a:ext cx="9953012" cy="3992451"/>
          </a:xfrm>
          <a:prstGeom prst="rect">
            <a:avLst/>
          </a:prstGeom>
        </p:spPr>
      </p:pic>
    </p:spTree>
    <p:extLst>
      <p:ext uri="{BB962C8B-B14F-4D97-AF65-F5344CB8AC3E}">
        <p14:creationId xmlns:p14="http://schemas.microsoft.com/office/powerpoint/2010/main" val="1726853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Kompozycja epicka</a:t>
            </a:r>
            <a:endParaRPr lang="pl-PL" dirty="0"/>
          </a:p>
        </p:txBody>
      </p:sp>
      <p:sp>
        <p:nvSpPr>
          <p:cNvPr id="3" name="Symbol zastępczy zawartości 2"/>
          <p:cNvSpPr>
            <a:spLocks noGrp="1"/>
          </p:cNvSpPr>
          <p:nvPr>
            <p:ph idx="1"/>
          </p:nvPr>
        </p:nvSpPr>
        <p:spPr/>
        <p:txBody>
          <a:bodyPr>
            <a:normAutofit/>
          </a:bodyPr>
          <a:lstStyle/>
          <a:p>
            <a:pPr marL="0" indent="0">
              <a:buNone/>
            </a:pPr>
            <a:r>
              <a:rPr lang="pl-PL" dirty="0" smtClean="0"/>
              <a:t>Jeżeli spojrzysz w górę zobaczysz granatowe, pełne niezliczonych gwiazd niebo, które się kończy wraz z możliwościami widzenia naszych oczu, a jest tam jest jeszcze więcej niż możemy sobie wyobrazić. </a:t>
            </a:r>
          </a:p>
          <a:p>
            <a:pPr marL="0" indent="0">
              <a:buNone/>
            </a:pPr>
            <a:r>
              <a:rPr lang="pl-PL" dirty="0" smtClean="0"/>
              <a:t>To zupełnie inne miejsce niż klub gdzie wszystko jest widoczne, na odległość dłoni, tak nie ma wolnych przestrzeni, a jedynym obszarem wolności pozostaje muzyka. </a:t>
            </a:r>
          </a:p>
          <a:p>
            <a:pPr marL="0" indent="0">
              <a:buNone/>
            </a:pPr>
            <a:r>
              <a:rPr lang="pl-PL" dirty="0" smtClean="0"/>
              <a:t>Próbując zapisać te wrażenia sięgnąłem po termin muzyka epicka i tak powstała czteroczęściowa suita </a:t>
            </a:r>
            <a:r>
              <a:rPr lang="pl-PL" dirty="0" err="1" smtClean="0"/>
              <a:t>MiLu</a:t>
            </a:r>
            <a:r>
              <a:rPr lang="pl-PL" dirty="0" smtClean="0"/>
              <a:t>. Nie da się tych zjawisk opowiedzieć słowami.</a:t>
            </a:r>
            <a:endParaRPr lang="pl-PL" dirty="0"/>
          </a:p>
        </p:txBody>
      </p:sp>
    </p:spTree>
    <p:extLst>
      <p:ext uri="{BB962C8B-B14F-4D97-AF65-F5344CB8AC3E}">
        <p14:creationId xmlns:p14="http://schemas.microsoft.com/office/powerpoint/2010/main" val="3948802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Słuch absolutny </a:t>
            </a:r>
            <a:r>
              <a:rPr lang="pl-PL" dirty="0" err="1" smtClean="0"/>
              <a:t>sawanta</a:t>
            </a:r>
            <a:endParaRPr lang="pl-PL" dirty="0"/>
          </a:p>
        </p:txBody>
      </p:sp>
      <p:sp>
        <p:nvSpPr>
          <p:cNvPr id="3" name="Symbol zastępczy zawartości 2"/>
          <p:cNvSpPr>
            <a:spLocks noGrp="1"/>
          </p:cNvSpPr>
          <p:nvPr>
            <p:ph idx="1"/>
          </p:nvPr>
        </p:nvSpPr>
        <p:spPr/>
        <p:txBody>
          <a:bodyPr/>
          <a:lstStyle/>
          <a:p>
            <a:pPr marL="0" indent="0">
              <a:buNone/>
            </a:pPr>
            <a:r>
              <a:rPr lang="pl-PL" dirty="0" smtClean="0"/>
              <a:t>Zespół </a:t>
            </a:r>
            <a:r>
              <a:rPr lang="pl-PL" dirty="0" err="1" smtClean="0"/>
              <a:t>sawanta</a:t>
            </a:r>
            <a:r>
              <a:rPr lang="pl-PL" dirty="0" smtClean="0"/>
              <a:t> to szczególny stan umysłu, który sprawia, że osoby o niskim ilorazie inteligencji posiadają ponadprzeciętne zdolności umysłowe, np. potrafią dokonać w pamięci skomplikowanych obliczeń lub bezbłędnie odtworzyć z pamięci zasłyszany wcześniej utwór.</a:t>
            </a:r>
          </a:p>
          <a:p>
            <a:pPr marL="0" indent="0">
              <a:buNone/>
            </a:pPr>
            <a:r>
              <a:rPr lang="pl-PL" dirty="0" smtClean="0"/>
              <a:t>Dlaczego osoby inteligentne i zdrowe nie mają takich zdolności?</a:t>
            </a:r>
          </a:p>
          <a:p>
            <a:pPr marL="0" indent="0">
              <a:buNone/>
            </a:pPr>
            <a:r>
              <a:rPr lang="pl-PL" dirty="0" smtClean="0"/>
              <a:t>A gdyby udało się inteligentnym uruchomić mechanizm jaki posiadają </a:t>
            </a:r>
            <a:r>
              <a:rPr lang="pl-PL" dirty="0" err="1" smtClean="0"/>
              <a:t>sawanty</a:t>
            </a:r>
            <a:r>
              <a:rPr lang="pl-PL" dirty="0" smtClean="0"/>
              <a:t>?</a:t>
            </a:r>
            <a:endParaRPr lang="pl-PL" dirty="0"/>
          </a:p>
        </p:txBody>
      </p:sp>
    </p:spTree>
    <p:extLst>
      <p:ext uri="{BB962C8B-B14F-4D97-AF65-F5344CB8AC3E}">
        <p14:creationId xmlns:p14="http://schemas.microsoft.com/office/powerpoint/2010/main" val="3398627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Muzykoterapia dla personelu medycznego</a:t>
            </a:r>
            <a:endParaRPr lang="pl-PL" dirty="0"/>
          </a:p>
        </p:txBody>
      </p:sp>
      <p:sp>
        <p:nvSpPr>
          <p:cNvPr id="3" name="Symbol zastępczy zawartości 2"/>
          <p:cNvSpPr>
            <a:spLocks noGrp="1"/>
          </p:cNvSpPr>
          <p:nvPr>
            <p:ph idx="1"/>
          </p:nvPr>
        </p:nvSpPr>
        <p:spPr/>
        <p:txBody>
          <a:bodyPr>
            <a:normAutofit/>
          </a:bodyPr>
          <a:lstStyle/>
          <a:p>
            <a:pPr marL="0" indent="0">
              <a:buNone/>
            </a:pPr>
            <a:r>
              <a:rPr lang="pl-PL" dirty="0" smtClean="0"/>
              <a:t>Muzykoterapia dla pacjentów i personelu medycznego jest realizowana w Szczecinie w ramach festiwalu lekarzy śpiewających od dziesięciu lat. Całość składa się z koncertu w szpitalu onkologicznym, sesji naukowej i głównego konkursu. Z latami oprócz lekarzy dołączyli do niego fizjoterapeuci, pielęgniarki i inni członkowie zespołów terapeutycznych a w tym roku śpiewać i grać będą pacjenci. </a:t>
            </a:r>
          </a:p>
        </p:txBody>
      </p:sp>
    </p:spTree>
    <p:extLst>
      <p:ext uri="{BB962C8B-B14F-4D97-AF65-F5344CB8AC3E}">
        <p14:creationId xmlns:p14="http://schemas.microsoft.com/office/powerpoint/2010/main" val="2515106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Inspiracja ewolucyjna</a:t>
            </a:r>
            <a:endParaRPr lang="pl-PL" dirty="0"/>
          </a:p>
        </p:txBody>
      </p:sp>
      <p:sp>
        <p:nvSpPr>
          <p:cNvPr id="3" name="Symbol zastępczy zawartości 2"/>
          <p:cNvSpPr>
            <a:spLocks noGrp="1"/>
          </p:cNvSpPr>
          <p:nvPr>
            <p:ph idx="1"/>
          </p:nvPr>
        </p:nvSpPr>
        <p:spPr/>
        <p:txBody>
          <a:bodyPr/>
          <a:lstStyle/>
          <a:p>
            <a:pPr marL="0" indent="0">
              <a:buNone/>
            </a:pPr>
            <a:r>
              <a:rPr lang="pl-PL" dirty="0"/>
              <a:t>Ta ewolucja została zainspirowana przez muzykę. Dotarło do mnie, że czasy doktor i pacjent zamieniły się na relacje pacjent i zespół terapeutyczny, a pewną rolę odgrywają również nie-ludzie czyli cały sprzęt medyczny od badań i terapii, które pacjenci sami sobie wykonują w domach po niewyobrażalnie sprawne </a:t>
            </a:r>
            <a:r>
              <a:rPr lang="pl-PL" dirty="0" err="1"/>
              <a:t>sekwencjonery</a:t>
            </a:r>
            <a:r>
              <a:rPr lang="pl-PL" dirty="0"/>
              <a:t> kwasu dezoksyrybonukleinowego (DNA) i komputery analizujące funkcję naszego genomu złożonego z 3 miliardów kwasów aminowych. </a:t>
            </a:r>
          </a:p>
          <a:p>
            <a:pPr marL="0" indent="0">
              <a:buNone/>
            </a:pPr>
            <a:endParaRPr lang="pl-PL" dirty="0"/>
          </a:p>
        </p:txBody>
      </p:sp>
    </p:spTree>
    <p:extLst>
      <p:ext uri="{BB962C8B-B14F-4D97-AF65-F5344CB8AC3E}">
        <p14:creationId xmlns:p14="http://schemas.microsoft.com/office/powerpoint/2010/main" val="1576781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7315" r="3743"/>
          <a:stretch/>
        </p:blipFill>
        <p:spPr bwMode="auto">
          <a:xfrm>
            <a:off x="3477295" y="0"/>
            <a:ext cx="5847009"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3691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Efekty muzykoterapii</a:t>
            </a:r>
            <a:endParaRPr lang="pl-PL" dirty="0"/>
          </a:p>
        </p:txBody>
      </p:sp>
      <p:sp>
        <p:nvSpPr>
          <p:cNvPr id="3" name="Symbol zastępczy zawartości 2"/>
          <p:cNvSpPr>
            <a:spLocks noGrp="1"/>
          </p:cNvSpPr>
          <p:nvPr>
            <p:ph idx="1"/>
          </p:nvPr>
        </p:nvSpPr>
        <p:spPr/>
        <p:txBody>
          <a:bodyPr>
            <a:normAutofit fontScale="85000" lnSpcReduction="10000"/>
          </a:bodyPr>
          <a:lstStyle/>
          <a:p>
            <a:pPr marL="0" indent="0">
              <a:buNone/>
            </a:pPr>
            <a:r>
              <a:rPr lang="pl-PL" dirty="0"/>
              <a:t>Chociaż muzykoterapia jest najskuteczniejsza w połączeniu z innymi praktykami — takimi jak ćwiczenia, poradnictwo i wsparcie społeczne </a:t>
            </a:r>
            <a:r>
              <a:rPr lang="pl-PL" dirty="0" smtClean="0"/>
              <a:t>można </a:t>
            </a:r>
            <a:r>
              <a:rPr lang="pl-PL" dirty="0"/>
              <a:t>ją stosować niezależnie bez poświęcania wyników. Popularne </a:t>
            </a:r>
            <a:r>
              <a:rPr lang="pl-PL" dirty="0" smtClean="0"/>
              <a:t>efekty muzykoterapii </a:t>
            </a:r>
            <a:r>
              <a:rPr lang="pl-PL" dirty="0"/>
              <a:t>obejmują</a:t>
            </a:r>
            <a:r>
              <a:rPr lang="pl-PL" dirty="0" smtClean="0"/>
              <a:t>:</a:t>
            </a:r>
          </a:p>
          <a:p>
            <a:pPr marL="0" indent="0">
              <a:buNone/>
            </a:pPr>
            <a:r>
              <a:rPr lang="pl-PL" dirty="0" smtClean="0"/>
              <a:t>Zmniejszenie </a:t>
            </a:r>
            <a:r>
              <a:rPr lang="pl-PL" dirty="0"/>
              <a:t>lęku i poprawa nastroju większości </a:t>
            </a:r>
            <a:r>
              <a:rPr lang="pl-PL" dirty="0" smtClean="0"/>
              <a:t>pacjentów</a:t>
            </a:r>
          </a:p>
          <a:p>
            <a:pPr marL="0" indent="0">
              <a:buNone/>
            </a:pPr>
            <a:r>
              <a:rPr lang="pl-PL" dirty="0" smtClean="0"/>
              <a:t>Przyspieszenie </a:t>
            </a:r>
            <a:r>
              <a:rPr lang="pl-PL" dirty="0"/>
              <a:t>gojenia poprzez uwolnienie określonych </a:t>
            </a:r>
            <a:r>
              <a:rPr lang="pl-PL" dirty="0" smtClean="0"/>
              <a:t>hormonów</a:t>
            </a:r>
          </a:p>
          <a:p>
            <a:pPr marL="0" indent="0">
              <a:buNone/>
            </a:pPr>
            <a:r>
              <a:rPr lang="pl-PL" dirty="0" smtClean="0"/>
              <a:t>Poprawa </a:t>
            </a:r>
            <a:r>
              <a:rPr lang="pl-PL" dirty="0"/>
              <a:t>funkcji poznawczych pacjentów z chorobą Alzheimera lub </a:t>
            </a:r>
            <a:r>
              <a:rPr lang="pl-PL" dirty="0" smtClean="0"/>
              <a:t>Parkinsona</a:t>
            </a:r>
          </a:p>
          <a:p>
            <a:pPr marL="0" indent="0">
              <a:buNone/>
            </a:pPr>
            <a:r>
              <a:rPr lang="pl-PL" dirty="0" smtClean="0"/>
              <a:t>Zmniejszenie </a:t>
            </a:r>
            <a:r>
              <a:rPr lang="pl-PL" dirty="0"/>
              <a:t>depresji i samotności u starszych </a:t>
            </a:r>
            <a:r>
              <a:rPr lang="pl-PL" dirty="0" smtClean="0"/>
              <a:t>pacjentów</a:t>
            </a:r>
          </a:p>
          <a:p>
            <a:pPr marL="0" indent="0">
              <a:buNone/>
            </a:pPr>
            <a:r>
              <a:rPr lang="pl-PL" dirty="0" smtClean="0"/>
              <a:t>Poprawa </a:t>
            </a:r>
            <a:r>
              <a:rPr lang="pl-PL" dirty="0"/>
              <a:t>objawów psychiatrycznych chorób psychicznych, takich jak </a:t>
            </a:r>
            <a:r>
              <a:rPr lang="pl-PL" dirty="0" smtClean="0"/>
              <a:t>schizofrenia</a:t>
            </a:r>
          </a:p>
          <a:p>
            <a:pPr marL="0" indent="0">
              <a:buNone/>
            </a:pPr>
            <a:r>
              <a:rPr lang="pl-PL" dirty="0" smtClean="0"/>
              <a:t>Wspomaganie </a:t>
            </a:r>
            <a:r>
              <a:rPr lang="pl-PL" dirty="0"/>
              <a:t>rehabilitacji pacjentów z niepełnosprawnością </a:t>
            </a:r>
            <a:r>
              <a:rPr lang="pl-PL" dirty="0" smtClean="0"/>
              <a:t>ruchową</a:t>
            </a:r>
          </a:p>
          <a:p>
            <a:pPr marL="0" indent="0">
              <a:buNone/>
            </a:pPr>
            <a:r>
              <a:rPr lang="pl-PL" dirty="0" smtClean="0"/>
              <a:t>Budowanie </a:t>
            </a:r>
            <a:r>
              <a:rPr lang="pl-PL" dirty="0"/>
              <a:t>umiejętności komunikacyjnych u dzieci z opóźnieniami rozwojowymi</a:t>
            </a:r>
          </a:p>
        </p:txBody>
      </p:sp>
    </p:spTree>
    <p:extLst>
      <p:ext uri="{BB962C8B-B14F-4D97-AF65-F5344CB8AC3E}">
        <p14:creationId xmlns:p14="http://schemas.microsoft.com/office/powerpoint/2010/main" val="2632465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Efekty psychologiczne muzykoterapii</a:t>
            </a:r>
            <a:endParaRPr lang="pl-PL" dirty="0"/>
          </a:p>
        </p:txBody>
      </p:sp>
      <p:sp>
        <p:nvSpPr>
          <p:cNvPr id="3" name="Symbol zastępczy zawartości 2"/>
          <p:cNvSpPr>
            <a:spLocks noGrp="1"/>
          </p:cNvSpPr>
          <p:nvPr>
            <p:ph idx="1"/>
          </p:nvPr>
        </p:nvSpPr>
        <p:spPr/>
        <p:txBody>
          <a:bodyPr/>
          <a:lstStyle/>
          <a:p>
            <a:pPr marL="0" indent="0">
              <a:buNone/>
            </a:pPr>
            <a:r>
              <a:rPr lang="pl-PL" dirty="0" smtClean="0"/>
              <a:t>Słuchanie </a:t>
            </a:r>
            <a:r>
              <a:rPr lang="pl-PL" dirty="0"/>
              <a:t>muzyki wyzwala te same ośrodki przyjemności, co jedzenie ulubionego jedzenia, ćwiczenia, a nawet seks. Jest to główny powód, dla którego muzykoterapia stała się tak powszechnym włączeniem do wielu praktyk zdrowia psychicznego. </a:t>
            </a:r>
            <a:endParaRPr lang="pl-PL" dirty="0" smtClean="0"/>
          </a:p>
          <a:p>
            <a:pPr marL="0" indent="0">
              <a:buNone/>
            </a:pPr>
            <a:r>
              <a:rPr lang="pl-PL" dirty="0" smtClean="0"/>
              <a:t>I </a:t>
            </a:r>
            <a:r>
              <a:rPr lang="pl-PL" dirty="0"/>
              <a:t>to pozostaje prawdą nawet pomimo globalnej pandemii; w rzeczywistości obowiązkowa kwarantanna sprawiła, że muzyka stała się jeszcze ważniejsza. </a:t>
            </a:r>
          </a:p>
        </p:txBody>
      </p:sp>
    </p:spTree>
    <p:extLst>
      <p:ext uri="{BB962C8B-B14F-4D97-AF65-F5344CB8AC3E}">
        <p14:creationId xmlns:p14="http://schemas.microsoft.com/office/powerpoint/2010/main" val="3552228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Miles </a:t>
            </a:r>
            <a:r>
              <a:rPr lang="pl-PL" dirty="0" smtClean="0"/>
              <a:t>Davis</a:t>
            </a:r>
            <a:endParaRPr lang="pl-PL" dirty="0"/>
          </a:p>
        </p:txBody>
      </p:sp>
      <p:sp>
        <p:nvSpPr>
          <p:cNvPr id="3" name="Symbol zastępczy zawartości 2"/>
          <p:cNvSpPr>
            <a:spLocks noGrp="1"/>
          </p:cNvSpPr>
          <p:nvPr>
            <p:ph idx="1"/>
          </p:nvPr>
        </p:nvSpPr>
        <p:spPr/>
        <p:txBody>
          <a:bodyPr/>
          <a:lstStyle/>
          <a:p>
            <a:pPr marL="0" indent="0">
              <a:buNone/>
            </a:pPr>
            <a:r>
              <a:rPr lang="pl-PL" dirty="0" smtClean="0"/>
              <a:t>„Jeśli poświęcasz swoją sztukę z powodu jakiejś kobiety, jakiegoś mężczyzny, jakiegoś koloru, jakiegoś bogactwa, nie można ci ufać. ...</a:t>
            </a:r>
          </a:p>
          <a:p>
            <a:pPr marL="0" indent="0">
              <a:buNone/>
            </a:pPr>
            <a:r>
              <a:rPr lang="pl-PL" dirty="0" smtClean="0"/>
              <a:t>„Nie chodzi o stanie w miejscu i bycie bezpiecznym. ...</a:t>
            </a:r>
          </a:p>
          <a:p>
            <a:pPr marL="0" indent="0">
              <a:buNone/>
            </a:pPr>
            <a:r>
              <a:rPr lang="pl-PL" dirty="0" smtClean="0"/>
              <a:t>„Musisz grać długo, żeby móc grać jak ty. ... (droga do siebie)</a:t>
            </a:r>
          </a:p>
          <a:p>
            <a:pPr marL="0" indent="0">
              <a:buNone/>
            </a:pPr>
            <a:r>
              <a:rPr lang="pl-PL" dirty="0" smtClean="0"/>
              <a:t>„Dobra muzyka jest dobra bez względu na rodzaj muzyki.</a:t>
            </a:r>
            <a:endParaRPr lang="pl-PL" dirty="0"/>
          </a:p>
        </p:txBody>
      </p:sp>
    </p:spTree>
    <p:extLst>
      <p:ext uri="{BB962C8B-B14F-4D97-AF65-F5344CB8AC3E}">
        <p14:creationId xmlns:p14="http://schemas.microsoft.com/office/powerpoint/2010/main" val="3618579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Wojciech Kilar</a:t>
            </a:r>
            <a:endParaRPr lang="pl-PL" dirty="0"/>
          </a:p>
        </p:txBody>
      </p:sp>
      <p:sp>
        <p:nvSpPr>
          <p:cNvPr id="3" name="Symbol zastępczy zawartości 2"/>
          <p:cNvSpPr>
            <a:spLocks noGrp="1"/>
          </p:cNvSpPr>
          <p:nvPr>
            <p:ph idx="1"/>
          </p:nvPr>
        </p:nvSpPr>
        <p:spPr/>
        <p:txBody>
          <a:bodyPr/>
          <a:lstStyle/>
          <a:p>
            <a:pPr marL="0" indent="0">
              <a:buNone/>
            </a:pPr>
            <a:r>
              <a:rPr lang="pl-PL" dirty="0" smtClean="0"/>
              <a:t>(…) nie ma nic piękniejszego, niż trwający w nieskończoność dźwięk czy współbrzmienie, że to jest właśnie najgłębsza mądrość, a nie te nasze sztuczki z allegrem sonatowym, fugą, harmonią.</a:t>
            </a:r>
          </a:p>
          <a:p>
            <a:pPr marL="0" indent="0">
              <a:buNone/>
            </a:pPr>
            <a:r>
              <a:rPr lang="pl-PL" dirty="0" smtClean="0"/>
              <a:t>Odniesienie do dyskusji …</a:t>
            </a:r>
            <a:endParaRPr lang="pl-PL" dirty="0"/>
          </a:p>
        </p:txBody>
      </p:sp>
    </p:spTree>
    <p:extLst>
      <p:ext uri="{BB962C8B-B14F-4D97-AF65-F5344CB8AC3E}">
        <p14:creationId xmlns:p14="http://schemas.microsoft.com/office/powerpoint/2010/main" val="1445666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2073498" y="1825625"/>
            <a:ext cx="8442101" cy="4351338"/>
          </a:xfrm>
        </p:spPr>
        <p:txBody>
          <a:bodyPr/>
          <a:lstStyle/>
          <a:p>
            <a:pPr marL="0" indent="0">
              <a:buNone/>
            </a:pPr>
            <a:r>
              <a:rPr lang="pl-PL" dirty="0" smtClean="0"/>
              <a:t>Żadna droga w moim życiu nie była tak długa jak ta, która miała mnie zaprowadzić do mnie samej.</a:t>
            </a:r>
          </a:p>
          <a:p>
            <a:pPr marL="0" indent="0">
              <a:buNone/>
            </a:pPr>
            <a:r>
              <a:rPr lang="pl-PL" dirty="0" smtClean="0"/>
              <a:t>ALICE MILLER</a:t>
            </a:r>
            <a:endParaRPr lang="pl-PL" dirty="0"/>
          </a:p>
        </p:txBody>
      </p:sp>
    </p:spTree>
    <p:extLst>
      <p:ext uri="{BB962C8B-B14F-4D97-AF65-F5344CB8AC3E}">
        <p14:creationId xmlns:p14="http://schemas.microsoft.com/office/powerpoint/2010/main" val="3708990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Muzyka psychodeliczna</a:t>
            </a:r>
            <a:endParaRPr lang="pl-PL" dirty="0"/>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971710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Muzyka okazjonalna</a:t>
            </a:r>
            <a:endParaRPr lang="pl-PL" dirty="0"/>
          </a:p>
        </p:txBody>
      </p:sp>
      <p:sp>
        <p:nvSpPr>
          <p:cNvPr id="4" name="Symbol zastępczy zawartości 3"/>
          <p:cNvSpPr>
            <a:spLocks noGrp="1"/>
          </p:cNvSpPr>
          <p:nvPr>
            <p:ph idx="1"/>
          </p:nvPr>
        </p:nvSpPr>
        <p:spPr/>
        <p:txBody>
          <a:bodyPr/>
          <a:lstStyle/>
          <a:p>
            <a:r>
              <a:rPr lang="pl-PL" dirty="0" smtClean="0"/>
              <a:t>Weselna</a:t>
            </a:r>
          </a:p>
          <a:p>
            <a:r>
              <a:rPr lang="pl-PL" dirty="0" smtClean="0"/>
              <a:t>Żałobna</a:t>
            </a:r>
          </a:p>
          <a:p>
            <a:r>
              <a:rPr lang="pl-PL" dirty="0" smtClean="0"/>
              <a:t>Na pokaz mody</a:t>
            </a:r>
          </a:p>
          <a:p>
            <a:r>
              <a:rPr lang="pl-PL" dirty="0" smtClean="0"/>
              <a:t>Zapowiadająca wiadomości w TV/Radio</a:t>
            </a:r>
          </a:p>
          <a:p>
            <a:r>
              <a:rPr lang="pl-PL" dirty="0" smtClean="0"/>
              <a:t>W celu wzmożenia zakupów</a:t>
            </a:r>
          </a:p>
          <a:p>
            <a:endParaRPr lang="pl-PL" dirty="0"/>
          </a:p>
        </p:txBody>
      </p:sp>
    </p:spTree>
    <p:extLst>
      <p:ext uri="{BB962C8B-B14F-4D97-AF65-F5344CB8AC3E}">
        <p14:creationId xmlns:p14="http://schemas.microsoft.com/office/powerpoint/2010/main" val="313248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Termin „</a:t>
            </a:r>
            <a:r>
              <a:rPr lang="pl-PL" dirty="0" err="1"/>
              <a:t>sawant</a:t>
            </a:r>
            <a:r>
              <a:rPr lang="pl-PL" dirty="0"/>
              <a:t>” </a:t>
            </a:r>
          </a:p>
        </p:txBody>
      </p:sp>
      <p:sp>
        <p:nvSpPr>
          <p:cNvPr id="3" name="Symbol zastępczy zawartości 2"/>
          <p:cNvSpPr>
            <a:spLocks noGrp="1"/>
          </p:cNvSpPr>
          <p:nvPr>
            <p:ph idx="1"/>
          </p:nvPr>
        </p:nvSpPr>
        <p:spPr/>
        <p:txBody>
          <a:bodyPr>
            <a:normAutofit/>
          </a:bodyPr>
          <a:lstStyle/>
          <a:p>
            <a:pPr marL="0" indent="0">
              <a:buNone/>
            </a:pPr>
            <a:r>
              <a:rPr lang="pl-PL" dirty="0" smtClean="0"/>
              <a:t>Został wprowadzony w 1887 roku przez lekarza J. Langdona Downa, który zaproponował pojęcie „idiota-</a:t>
            </a:r>
            <a:r>
              <a:rPr lang="pl-PL" dirty="0" err="1" smtClean="0"/>
              <a:t>sawant</a:t>
            </a:r>
            <a:r>
              <a:rPr lang="pl-PL" dirty="0" smtClean="0"/>
              <a:t>”, czyli uczony głupiec. Wcześniej jednak, w 1789 roku, podobnymi przypadkami zajmował się już pionier amerykańskiej psychiatrii Benjamin Russel.</a:t>
            </a:r>
          </a:p>
          <a:p>
            <a:pPr marL="0" indent="0">
              <a:buNone/>
            </a:pPr>
            <a:r>
              <a:rPr lang="pl-PL" dirty="0" smtClean="0"/>
              <a:t>Syndrom </a:t>
            </a:r>
            <a:r>
              <a:rPr lang="pl-PL" dirty="0" err="1" smtClean="0"/>
              <a:t>sawanta</a:t>
            </a:r>
            <a:r>
              <a:rPr lang="pl-PL" dirty="0" smtClean="0"/>
              <a:t> jest jednym z najbardziej fascynujących zjawisk w medycynie i psychologii. Mechanizm odpowiadający za pojawienie się u danego pacjenta określonych zdolności nadal jednak nie został odkryty. Niektórzy badacze uważają, że przyczyny zespołu </a:t>
            </a:r>
            <a:r>
              <a:rPr lang="pl-PL" dirty="0" err="1" smtClean="0"/>
              <a:t>sawanta</a:t>
            </a:r>
            <a:r>
              <a:rPr lang="pl-PL" dirty="0" smtClean="0"/>
              <a:t> nigdy nie zostaną w pełni poznane. Niewątpliwie </a:t>
            </a:r>
            <a:r>
              <a:rPr lang="pl-PL" dirty="0" err="1" smtClean="0"/>
              <a:t>sawant</a:t>
            </a:r>
            <a:r>
              <a:rPr lang="pl-PL" dirty="0" smtClean="0"/>
              <a:t> jest dowodem na niezwykłą plastyczność ludzkiego mózgu.</a:t>
            </a:r>
          </a:p>
          <a:p>
            <a:pPr marL="0" indent="0">
              <a:buNone/>
            </a:pPr>
            <a:endParaRPr lang="pl-PL" dirty="0"/>
          </a:p>
        </p:txBody>
      </p:sp>
    </p:spTree>
    <p:extLst>
      <p:ext uri="{BB962C8B-B14F-4D97-AF65-F5344CB8AC3E}">
        <p14:creationId xmlns:p14="http://schemas.microsoft.com/office/powerpoint/2010/main" val="2781210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Dzień Niepodległości</a:t>
            </a:r>
            <a:endParaRPr lang="pl-PL" dirty="0"/>
          </a:p>
        </p:txBody>
      </p:sp>
      <p:sp>
        <p:nvSpPr>
          <p:cNvPr id="3" name="Symbol zastępczy obrazu 2"/>
          <p:cNvSpPr>
            <a:spLocks noGrp="1"/>
          </p:cNvSpPr>
          <p:nvPr>
            <p:ph type="pic" idx="1"/>
          </p:nvPr>
        </p:nvSpPr>
        <p:spPr/>
      </p:sp>
      <p:sp>
        <p:nvSpPr>
          <p:cNvPr id="4" name="Symbol zastępczy tekstu 3"/>
          <p:cNvSpPr>
            <a:spLocks noGrp="1"/>
          </p:cNvSpPr>
          <p:nvPr>
            <p:ph type="body" sz="half" idx="2"/>
          </p:nvPr>
        </p:nvSpPr>
        <p:spPr/>
        <p:txBody>
          <a:bodyPr/>
          <a:lstStyle/>
          <a:p>
            <a:r>
              <a:rPr lang="pl-PL" dirty="0" smtClean="0"/>
              <a:t>Ignacy Paderewski wirtuoz</a:t>
            </a:r>
          </a:p>
          <a:p>
            <a:r>
              <a:rPr lang="pl-PL" dirty="0" smtClean="0"/>
              <a:t>Zabiegał w USA o utworzenie państwa polskiego skutecznie</a:t>
            </a:r>
            <a:endParaRPr lang="pl-PL" dirty="0"/>
          </a:p>
          <a:p>
            <a:r>
              <a:rPr lang="pl-PL" dirty="0" smtClean="0"/>
              <a:t>Jego geniusz muzyczny dał mu sławę i tym samym wpływy</a:t>
            </a:r>
          </a:p>
          <a:p>
            <a:r>
              <a:rPr lang="pl-PL" dirty="0"/>
              <a:t>Cyt.” Dziś nie pora na stanowe i dziedziczne przywileje. Wszyscyśmy dzieci jednej Matki i o ile każdy z nas swój święty spełni obowiązek, mamy równe prawa do jej sprawiedliwej opieki</a:t>
            </a:r>
            <a:r>
              <a:rPr lang="pl-PL" dirty="0" smtClean="0"/>
              <a:t>.”</a:t>
            </a:r>
            <a:endParaRPr lang="pl-PL" dirty="0"/>
          </a:p>
        </p:txBody>
      </p:sp>
    </p:spTree>
    <p:extLst>
      <p:ext uri="{BB962C8B-B14F-4D97-AF65-F5344CB8AC3E}">
        <p14:creationId xmlns:p14="http://schemas.microsoft.com/office/powerpoint/2010/main" val="9160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Ppłk.dr</a:t>
            </a:r>
            <a:r>
              <a:rPr lang="pl-PL" dirty="0" smtClean="0"/>
              <a:t> med. Jan Golba i Ks</a:t>
            </a:r>
            <a:r>
              <a:rPr lang="pl-PL" dirty="0"/>
              <a:t>. kapelan ppłk. Franciszek </a:t>
            </a:r>
            <a:r>
              <a:rPr lang="pl-PL" dirty="0" err="1"/>
              <a:t>Mientki</a:t>
            </a:r>
            <a:endParaRPr lang="pl-PL" dirty="0"/>
          </a:p>
        </p:txBody>
      </p:sp>
      <p:pic>
        <p:nvPicPr>
          <p:cNvPr id="9" name="Symbol zastępczy zawartości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09870" y="2036527"/>
            <a:ext cx="2290360" cy="2911865"/>
          </a:xfrm>
        </p:spPr>
      </p:pic>
      <p:sp>
        <p:nvSpPr>
          <p:cNvPr id="8" name="Symbol zastępczy zawartości 7"/>
          <p:cNvSpPr>
            <a:spLocks noGrp="1"/>
          </p:cNvSpPr>
          <p:nvPr>
            <p:ph sz="half" idx="2"/>
          </p:nvPr>
        </p:nvSpPr>
        <p:spPr/>
        <p:txBody>
          <a:bodyPr/>
          <a:lstStyle/>
          <a:p>
            <a:pPr marL="0" indent="0">
              <a:buNone/>
            </a:pPr>
            <a:r>
              <a:rPr lang="pl-PL" dirty="0"/>
              <a:t>Do tańca grają nam</a:t>
            </a:r>
          </a:p>
          <a:p>
            <a:pPr marL="0" indent="0">
              <a:buNone/>
            </a:pPr>
            <a:r>
              <a:rPr lang="pl-PL" dirty="0"/>
              <a:t>Armaty, stali szczęk</a:t>
            </a:r>
          </a:p>
          <a:p>
            <a:pPr marL="0" indent="0">
              <a:buNone/>
            </a:pPr>
            <a:r>
              <a:rPr lang="pl-PL" dirty="0"/>
              <a:t>Śmierć kosi niby łan</a:t>
            </a:r>
          </a:p>
          <a:p>
            <a:pPr marL="0" indent="0">
              <a:buNone/>
            </a:pPr>
            <a:r>
              <a:rPr lang="pl-PL" dirty="0"/>
              <a:t>Lecz mi nie wiemy co to lęk</a:t>
            </a:r>
          </a:p>
          <a:p>
            <a:pPr marL="0" indent="0">
              <a:buNone/>
            </a:pPr>
            <a:r>
              <a:rPr lang="pl-PL" sz="2000" i="1" dirty="0"/>
              <a:t>Tekst; Roman Ślęzak</a:t>
            </a:r>
          </a:p>
          <a:p>
            <a:pPr marL="0" indent="0">
              <a:buNone/>
            </a:pPr>
            <a:r>
              <a:rPr lang="pl-PL" sz="2000" i="1" dirty="0"/>
              <a:t>Niosąc rannego do punktu opatrunkowego razem z dr Janem Golbą śpiewali tę piosenkę. W końcowej kwestii </a:t>
            </a:r>
            <a:r>
              <a:rPr lang="pl-PL" sz="2000" i="1" dirty="0" err="1"/>
              <a:t>wybuchnęli</a:t>
            </a:r>
            <a:r>
              <a:rPr lang="pl-PL" sz="2000" i="1" dirty="0"/>
              <a:t> śmiechem.</a:t>
            </a:r>
          </a:p>
        </p:txBody>
      </p:sp>
      <p:pic>
        <p:nvPicPr>
          <p:cNvPr id="3" name="Obraz 2"/>
          <p:cNvPicPr>
            <a:picLocks noChangeAspect="1"/>
          </p:cNvPicPr>
          <p:nvPr/>
        </p:nvPicPr>
        <p:blipFill>
          <a:blip r:embed="rId3"/>
          <a:stretch>
            <a:fillRect/>
          </a:stretch>
        </p:blipFill>
        <p:spPr>
          <a:xfrm>
            <a:off x="967158" y="2036527"/>
            <a:ext cx="1809516" cy="3226158"/>
          </a:xfrm>
          <a:prstGeom prst="rect">
            <a:avLst/>
          </a:prstGeom>
        </p:spPr>
      </p:pic>
    </p:spTree>
    <p:extLst>
      <p:ext uri="{BB962C8B-B14F-4D97-AF65-F5344CB8AC3E}">
        <p14:creationId xmlns:p14="http://schemas.microsoft.com/office/powerpoint/2010/main" val="1350245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Filozofia vs siła</a:t>
            </a:r>
            <a:endParaRPr lang="pl-PL" dirty="0"/>
          </a:p>
        </p:txBody>
      </p:sp>
      <p:sp>
        <p:nvSpPr>
          <p:cNvPr id="3" name="Symbol zastępczy zawartości 2"/>
          <p:cNvSpPr>
            <a:spLocks noGrp="1"/>
          </p:cNvSpPr>
          <p:nvPr>
            <p:ph idx="1"/>
          </p:nvPr>
        </p:nvSpPr>
        <p:spPr/>
        <p:txBody>
          <a:bodyPr/>
          <a:lstStyle/>
          <a:p>
            <a:pPr marL="0" indent="0">
              <a:buNone/>
            </a:pPr>
            <a:r>
              <a:rPr lang="pl-PL" dirty="0" smtClean="0"/>
              <a:t>Kluczem do rozwoju i przetrwania ludzkości jest umysł, filozofia a nie siła.</a:t>
            </a:r>
          </a:p>
          <a:p>
            <a:pPr marL="0" indent="0">
              <a:buNone/>
            </a:pPr>
            <a:r>
              <a:rPr lang="pl-PL" dirty="0" smtClean="0"/>
              <a:t>Przykład; mini elektrownie atomowe a Japonii są źródłem energii a jednocześnie strategii obronnej ale tej sytuacji mogą doprowadzić destrukcji własnego społeczeństwa i państwa.</a:t>
            </a:r>
            <a:endParaRPr lang="pl-PL" dirty="0"/>
          </a:p>
        </p:txBody>
      </p:sp>
    </p:spTree>
    <p:extLst>
      <p:ext uri="{BB962C8B-B14F-4D97-AF65-F5344CB8AC3E}">
        <p14:creationId xmlns:p14="http://schemas.microsoft.com/office/powerpoint/2010/main" val="1885943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Piękno vs zło wojny</a:t>
            </a:r>
            <a:endParaRPr lang="pl-PL" dirty="0"/>
          </a:p>
        </p:txBody>
      </p:sp>
      <p:sp>
        <p:nvSpPr>
          <p:cNvPr id="3" name="Symbol zastępczy zawartości 2"/>
          <p:cNvSpPr>
            <a:spLocks noGrp="1"/>
          </p:cNvSpPr>
          <p:nvPr>
            <p:ph idx="1"/>
          </p:nvPr>
        </p:nvSpPr>
        <p:spPr/>
        <p:txBody>
          <a:bodyPr/>
          <a:lstStyle/>
          <a:p>
            <a:pPr marL="0" indent="0">
              <a:buNone/>
            </a:pPr>
            <a:r>
              <a:rPr lang="pl-PL" dirty="0" smtClean="0"/>
              <a:t>Na tle wzruszającej piosenki zło wojny widać w zatrważającej formie</a:t>
            </a:r>
            <a:endParaRPr lang="pl-PL" dirty="0"/>
          </a:p>
        </p:txBody>
      </p:sp>
    </p:spTree>
    <p:extLst>
      <p:ext uri="{BB962C8B-B14F-4D97-AF65-F5344CB8AC3E}">
        <p14:creationId xmlns:p14="http://schemas.microsoft.com/office/powerpoint/2010/main" val="288519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Zespół </a:t>
            </a:r>
            <a:r>
              <a:rPr lang="pl-PL" dirty="0" err="1" smtClean="0"/>
              <a:t>sawanta</a:t>
            </a:r>
            <a:r>
              <a:rPr lang="pl-PL" dirty="0" smtClean="0"/>
              <a:t> objawia się:</a:t>
            </a:r>
            <a:endParaRPr lang="pl-PL" dirty="0"/>
          </a:p>
        </p:txBody>
      </p:sp>
      <p:sp>
        <p:nvSpPr>
          <p:cNvPr id="3" name="Symbol zastępczy zawartości 2"/>
          <p:cNvSpPr>
            <a:spLocks noGrp="1"/>
          </p:cNvSpPr>
          <p:nvPr>
            <p:ph idx="1"/>
          </p:nvPr>
        </p:nvSpPr>
        <p:spPr/>
        <p:txBody>
          <a:bodyPr/>
          <a:lstStyle/>
          <a:p>
            <a:r>
              <a:rPr lang="pl-PL" dirty="0" smtClean="0"/>
              <a:t>zdolnościami muzycznymi – chodzi zarówno o umiejętność dokładnego odtworzenia utworu z pamięci, jak i zdolności kompozytorskie oraz wirtuozerskie.</a:t>
            </a:r>
          </a:p>
          <a:p>
            <a:r>
              <a:rPr lang="pl-PL" dirty="0" err="1" smtClean="0"/>
              <a:t>Leslie</a:t>
            </a:r>
            <a:r>
              <a:rPr lang="pl-PL" dirty="0" smtClean="0"/>
              <a:t> </a:t>
            </a:r>
            <a:r>
              <a:rPr lang="pl-PL" dirty="0" err="1" smtClean="0"/>
              <a:t>Lemke</a:t>
            </a:r>
            <a:r>
              <a:rPr lang="pl-PL" dirty="0" smtClean="0"/>
              <a:t>, chory na porażenie mózgowe i jaskrę, w wieku 16 lat odtworzył w pamięci koncert fortepianowy nr 1 Czajkowskiego, mimo iż nigdy nie grał na fortepianie.</a:t>
            </a:r>
          </a:p>
          <a:p>
            <a:r>
              <a:rPr lang="pl-PL" dirty="0" smtClean="0"/>
              <a:t>Zdolni bez pojmowania? Wróćmy do </a:t>
            </a:r>
            <a:r>
              <a:rPr lang="pl-PL" dirty="0" err="1" smtClean="0"/>
              <a:t>Strawberry</a:t>
            </a:r>
            <a:r>
              <a:rPr lang="pl-PL" dirty="0" smtClean="0"/>
              <a:t> </a:t>
            </a:r>
            <a:r>
              <a:rPr lang="pl-PL" dirty="0" err="1" smtClean="0"/>
              <a:t>fields</a:t>
            </a:r>
            <a:endParaRPr lang="pl-PL" dirty="0" smtClean="0"/>
          </a:p>
          <a:p>
            <a:pPr marL="0" indent="0">
              <a:buNone/>
            </a:pPr>
            <a:endParaRPr lang="pl-PL" dirty="0"/>
          </a:p>
        </p:txBody>
      </p:sp>
    </p:spTree>
    <p:extLst>
      <p:ext uri="{BB962C8B-B14F-4D97-AF65-F5344CB8AC3E}">
        <p14:creationId xmlns:p14="http://schemas.microsoft.com/office/powerpoint/2010/main" val="314292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Sawant</a:t>
            </a:r>
            <a:endParaRPr lang="pl-PL" dirty="0"/>
          </a:p>
        </p:txBody>
      </p:sp>
      <p:sp>
        <p:nvSpPr>
          <p:cNvPr id="3" name="Symbol zastępczy zawartości 2"/>
          <p:cNvSpPr>
            <a:spLocks noGrp="1"/>
          </p:cNvSpPr>
          <p:nvPr>
            <p:ph idx="1"/>
          </p:nvPr>
        </p:nvSpPr>
        <p:spPr/>
        <p:txBody>
          <a:bodyPr/>
          <a:lstStyle/>
          <a:p>
            <a:pPr marL="0" indent="0">
              <a:buNone/>
            </a:pPr>
            <a:r>
              <a:rPr lang="pl-PL" dirty="0" err="1" smtClean="0"/>
              <a:t>Sawant</a:t>
            </a:r>
            <a:r>
              <a:rPr lang="pl-PL" dirty="0" smtClean="0"/>
              <a:t> to jeden z przypadków, gdy działanie ludzkiego umysłu okazuje się dla naukowców wielką tajemnicą. Na zespół </a:t>
            </a:r>
            <a:r>
              <a:rPr lang="pl-PL" dirty="0" err="1" smtClean="0"/>
              <a:t>sawanta</a:t>
            </a:r>
            <a:r>
              <a:rPr lang="pl-PL" dirty="0" smtClean="0"/>
              <a:t> cierpią osoby z autyzmem oraz zaburzeniami </a:t>
            </a:r>
            <a:r>
              <a:rPr lang="pl-PL" dirty="0" err="1" smtClean="0"/>
              <a:t>neurorozwojowymi</a:t>
            </a:r>
            <a:r>
              <a:rPr lang="pl-PL" dirty="0" smtClean="0"/>
              <a:t>, które przy bardzo niskim ilorazie inteligencji, wykazują nieprzeciętne zdolności muzyczne, plastyczne lub matematyczne.</a:t>
            </a:r>
          </a:p>
          <a:p>
            <a:pPr marL="0" indent="0">
              <a:buNone/>
            </a:pPr>
            <a:endParaRPr lang="pl-PL" dirty="0" smtClean="0"/>
          </a:p>
          <a:p>
            <a:pPr marL="0" indent="0">
              <a:buNone/>
            </a:pPr>
            <a:r>
              <a:rPr lang="pl-PL" dirty="0" err="1" smtClean="0"/>
              <a:t>Sawant</a:t>
            </a:r>
            <a:r>
              <a:rPr lang="pl-PL" dirty="0" smtClean="0"/>
              <a:t> właściwie nie potrafi samodzielnie egzystować, jest zdany na opiekę innych, natomiast jego umiejętności z zakresu plastyki, matematyki lub muzyki potrafią wprowadzić w osłupienie.</a:t>
            </a:r>
          </a:p>
          <a:p>
            <a:pPr marL="0" indent="0">
              <a:buNone/>
            </a:pPr>
            <a:endParaRPr lang="pl-PL" dirty="0"/>
          </a:p>
        </p:txBody>
      </p:sp>
    </p:spTree>
    <p:extLst>
      <p:ext uri="{BB962C8B-B14F-4D97-AF65-F5344CB8AC3E}">
        <p14:creationId xmlns:p14="http://schemas.microsoft.com/office/powerpoint/2010/main" val="389978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Społeczeństwo </a:t>
            </a:r>
            <a:r>
              <a:rPr lang="pl-PL" dirty="0" err="1" smtClean="0"/>
              <a:t>sawantów</a:t>
            </a:r>
            <a:r>
              <a:rPr lang="pl-PL" dirty="0" smtClean="0"/>
              <a:t> </a:t>
            </a:r>
            <a:endParaRPr lang="pl-PL" dirty="0"/>
          </a:p>
        </p:txBody>
      </p:sp>
      <p:sp>
        <p:nvSpPr>
          <p:cNvPr id="3" name="Symbol zastępczy zawartości 2"/>
          <p:cNvSpPr>
            <a:spLocks noGrp="1"/>
          </p:cNvSpPr>
          <p:nvPr>
            <p:ph idx="1"/>
          </p:nvPr>
        </p:nvSpPr>
        <p:spPr/>
        <p:txBody>
          <a:bodyPr/>
          <a:lstStyle/>
          <a:p>
            <a:pPr marL="0" indent="0">
              <a:buNone/>
            </a:pPr>
            <a:r>
              <a:rPr lang="pl-PL" dirty="0" smtClean="0"/>
              <a:t>Jak funkcjonowałoby społeczeństwo składające się z </a:t>
            </a:r>
            <a:r>
              <a:rPr lang="pl-PL" dirty="0" err="1" smtClean="0"/>
              <a:t>sawantów</a:t>
            </a:r>
            <a:r>
              <a:rPr lang="pl-PL" dirty="0" smtClean="0"/>
              <a:t>? Oni są autonomiczni. Nie jest ich celem agresja tylko życie we własnym świecie. Są wrażliwi. Nie dążą do władzy, posiadania. To przeciwieństwo dzisiejszych skutecznych ludzi, którzy twierdzą, że wszystko wiedzą, chociaż tak nie jest i dają sobie prawo do narzucania tej wiedzy innym.</a:t>
            </a:r>
            <a:endParaRPr lang="pl-PL" dirty="0"/>
          </a:p>
        </p:txBody>
      </p:sp>
    </p:spTree>
    <p:extLst>
      <p:ext uri="{BB962C8B-B14F-4D97-AF65-F5344CB8AC3E}">
        <p14:creationId xmlns:p14="http://schemas.microsoft.com/office/powerpoint/2010/main" val="270374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Beatlemania</a:t>
            </a:r>
            <a:endParaRPr lang="pl-PL" dirty="0"/>
          </a:p>
        </p:txBody>
      </p:sp>
      <p:sp>
        <p:nvSpPr>
          <p:cNvPr id="3" name="Symbol zastępczy tekstu 2"/>
          <p:cNvSpPr>
            <a:spLocks noGrp="1"/>
          </p:cNvSpPr>
          <p:nvPr>
            <p:ph type="body" idx="1"/>
          </p:nvPr>
        </p:nvSpPr>
        <p:spPr/>
        <p:txBody>
          <a:bodyPr/>
          <a:lstStyle/>
          <a:p>
            <a:endParaRPr lang="pl-PL"/>
          </a:p>
        </p:txBody>
      </p:sp>
    </p:spTree>
    <p:extLst>
      <p:ext uri="{BB962C8B-B14F-4D97-AF65-F5344CB8AC3E}">
        <p14:creationId xmlns:p14="http://schemas.microsoft.com/office/powerpoint/2010/main" val="171739597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2974</TotalTime>
  <Words>2885</Words>
  <Application>Microsoft Office PowerPoint</Application>
  <PresentationFormat>Panoramiczny</PresentationFormat>
  <Paragraphs>150</Paragraphs>
  <Slides>53</Slides>
  <Notes>0</Notes>
  <HiddenSlides>0</HiddenSlides>
  <MMClips>0</MMClips>
  <ScaleCrop>false</ScaleCrop>
  <HeadingPairs>
    <vt:vector size="6" baseType="variant">
      <vt:variant>
        <vt:lpstr>Używane czcionki</vt:lpstr>
      </vt:variant>
      <vt:variant>
        <vt:i4>3</vt:i4>
      </vt:variant>
      <vt:variant>
        <vt:lpstr>Motyw</vt:lpstr>
      </vt:variant>
      <vt:variant>
        <vt:i4>2</vt:i4>
      </vt:variant>
      <vt:variant>
        <vt:lpstr>Tytuły slajdów</vt:lpstr>
      </vt:variant>
      <vt:variant>
        <vt:i4>53</vt:i4>
      </vt:variant>
    </vt:vector>
  </HeadingPairs>
  <TitlesOfParts>
    <vt:vector size="58" baseType="lpstr">
      <vt:lpstr>Arial</vt:lpstr>
      <vt:lpstr>Calibri</vt:lpstr>
      <vt:lpstr>Calibri Light</vt:lpstr>
      <vt:lpstr>Motyw pakietu Office</vt:lpstr>
      <vt:lpstr>Office Theme</vt:lpstr>
      <vt:lpstr>Psychologia muzyki</vt:lpstr>
      <vt:lpstr>Psychologia muzyki </vt:lpstr>
      <vt:lpstr>Upośledzony geniusz</vt:lpstr>
      <vt:lpstr>Słuch absolutny sawanta</vt:lpstr>
      <vt:lpstr>Termin „sawant” </vt:lpstr>
      <vt:lpstr>Zespół sawanta objawia się:</vt:lpstr>
      <vt:lpstr>Sawant</vt:lpstr>
      <vt:lpstr>Społeczeństwo sawantów </vt:lpstr>
      <vt:lpstr>Beatlemania</vt:lpstr>
      <vt:lpstr>Strawberry fields</vt:lpstr>
      <vt:lpstr>All You need is love The Beatles</vt:lpstr>
      <vt:lpstr>Prezentacja programu PowerPoint</vt:lpstr>
      <vt:lpstr>Mizofonia – co to? </vt:lpstr>
      <vt:lpstr>Brak imperatywu i hipokryzji</vt:lpstr>
      <vt:lpstr>Prezentacja programu PowerPoint</vt:lpstr>
      <vt:lpstr>Prezentacja programu PowerPoint</vt:lpstr>
      <vt:lpstr>Ognisko muzyczne w Grodzisku Mazowieckim</vt:lpstr>
      <vt:lpstr>Prezentacja programu PowerPoint</vt:lpstr>
      <vt:lpstr>LO X w Grodzisku Mazowieckim</vt:lpstr>
      <vt:lpstr>Tadeusz Baird</vt:lpstr>
      <vt:lpstr>Prezentacja programu PowerPoint</vt:lpstr>
      <vt:lpstr>Tadeusz Baird</vt:lpstr>
      <vt:lpstr>Leonid Teliga (ur. 28 maja 1917 w Wiaźmie, zm. 21 maja 1970 w Warszawie) </vt:lpstr>
      <vt:lpstr>Prezentacja programu PowerPoint</vt:lpstr>
      <vt:lpstr>„Sklep z Ptasimi Piórami”</vt:lpstr>
      <vt:lpstr>Prezentacja programu PowerPoint</vt:lpstr>
      <vt:lpstr>Ewolucja indywidualna</vt:lpstr>
      <vt:lpstr>Improwizacja jazzowa</vt:lpstr>
      <vt:lpstr>Wokaliza</vt:lpstr>
      <vt:lpstr>Novi Singers</vt:lpstr>
      <vt:lpstr>Prezentacja programu PowerPoint</vt:lpstr>
      <vt:lpstr>Co wie czarny łabędź</vt:lpstr>
      <vt:lpstr>Ostatni obszar wolności</vt:lpstr>
      <vt:lpstr>Primum non nocere Primum non turbare</vt:lpstr>
      <vt:lpstr>Świat realny staje się niezauważalny</vt:lpstr>
      <vt:lpstr>Cisza jako atrybut muzykoterapii</vt:lpstr>
      <vt:lpstr>Gitara akustyczna Martin</vt:lpstr>
      <vt:lpstr>Prezentacja programu PowerPoint</vt:lpstr>
      <vt:lpstr>Kompozycja epicka</vt:lpstr>
      <vt:lpstr>Muzykoterapia dla personelu medycznego</vt:lpstr>
      <vt:lpstr>Inspiracja ewolucyjna</vt:lpstr>
      <vt:lpstr>Prezentacja programu PowerPoint</vt:lpstr>
      <vt:lpstr>Efekty muzykoterapii</vt:lpstr>
      <vt:lpstr>Efekty psychologiczne muzykoterapii</vt:lpstr>
      <vt:lpstr>Miles Davis</vt:lpstr>
      <vt:lpstr>Wojciech Kilar</vt:lpstr>
      <vt:lpstr>Prezentacja programu PowerPoint</vt:lpstr>
      <vt:lpstr>Muzyka psychodeliczna</vt:lpstr>
      <vt:lpstr>Muzyka okazjonalna</vt:lpstr>
      <vt:lpstr>Dzień Niepodległości</vt:lpstr>
      <vt:lpstr>Ppłk.dr med. Jan Golba i Ks. kapelan ppłk. Franciszek Mientki</vt:lpstr>
      <vt:lpstr>Filozofia vs siła</vt:lpstr>
      <vt:lpstr>Piękno vs zło wojny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Psychologia muzyki</dc:title>
  <dc:creator>Jacek Rudnicki</dc:creator>
  <cp:lastModifiedBy>Jacek Rudnicki</cp:lastModifiedBy>
  <cp:revision>32</cp:revision>
  <dcterms:created xsi:type="dcterms:W3CDTF">2022-03-09T05:14:53Z</dcterms:created>
  <dcterms:modified xsi:type="dcterms:W3CDTF">2023-09-04T15:19:51Z</dcterms:modified>
</cp:coreProperties>
</file>